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38"/>
  </p:notesMasterIdLst>
  <p:sldIdLst>
    <p:sldId id="307" r:id="rId2"/>
    <p:sldId id="308" r:id="rId3"/>
    <p:sldId id="257" r:id="rId4"/>
    <p:sldId id="258" r:id="rId5"/>
    <p:sldId id="259" r:id="rId6"/>
    <p:sldId id="260" r:id="rId7"/>
    <p:sldId id="261" r:id="rId8"/>
    <p:sldId id="304" r:id="rId9"/>
    <p:sldId id="265" r:id="rId10"/>
    <p:sldId id="266" r:id="rId11"/>
    <p:sldId id="267" r:id="rId12"/>
    <p:sldId id="268" r:id="rId13"/>
    <p:sldId id="270" r:id="rId14"/>
    <p:sldId id="269" r:id="rId15"/>
    <p:sldId id="273" r:id="rId16"/>
    <p:sldId id="306" r:id="rId17"/>
    <p:sldId id="275" r:id="rId18"/>
    <p:sldId id="310" r:id="rId19"/>
    <p:sldId id="311" r:id="rId20"/>
    <p:sldId id="312" r:id="rId21"/>
    <p:sldId id="279" r:id="rId22"/>
    <p:sldId id="280" r:id="rId23"/>
    <p:sldId id="281" r:id="rId24"/>
    <p:sldId id="326" r:id="rId25"/>
    <p:sldId id="283" r:id="rId26"/>
    <p:sldId id="284" r:id="rId27"/>
    <p:sldId id="285" r:id="rId28"/>
    <p:sldId id="314" r:id="rId29"/>
    <p:sldId id="287" r:id="rId30"/>
    <p:sldId id="288" r:id="rId31"/>
    <p:sldId id="313" r:id="rId32"/>
    <p:sldId id="291" r:id="rId33"/>
    <p:sldId id="315" r:id="rId34"/>
    <p:sldId id="329" r:id="rId35"/>
    <p:sldId id="323" r:id="rId36"/>
    <p:sldId id="324"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5F277-585E-419A-A0B3-CDF3D8BCEC94}" type="datetimeFigureOut">
              <a:rPr lang="ru-RU" smtClean="0"/>
              <a:t>23.06.2024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F54AA-5961-482C-AB4B-C26510881AF7}" type="slidenum">
              <a:rPr lang="ru-RU" smtClean="0"/>
              <a:t>‹#›</a:t>
            </a:fld>
            <a:endParaRPr lang="ru-RU"/>
          </a:p>
        </p:txBody>
      </p:sp>
    </p:spTree>
    <p:extLst>
      <p:ext uri="{BB962C8B-B14F-4D97-AF65-F5344CB8AC3E}">
        <p14:creationId xmlns:p14="http://schemas.microsoft.com/office/powerpoint/2010/main" val="375449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1043BE-F67E-6C42-B6BA-74F636E0B7E8}" type="slidenum">
              <a:rPr lang="ru-RU" smtClean="0"/>
              <a:pPr/>
              <a:t>18</a:t>
            </a:fld>
            <a:endParaRPr lang="ru-RU"/>
          </a:p>
        </p:txBody>
      </p:sp>
    </p:spTree>
    <p:extLst>
      <p:ext uri="{BB962C8B-B14F-4D97-AF65-F5344CB8AC3E}">
        <p14:creationId xmlns:p14="http://schemas.microsoft.com/office/powerpoint/2010/main" val="2090676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7597808-E93B-4898-985A-D76E63486078}" type="datetime1">
              <a:rPr lang="ru-RU" smtClean="0"/>
              <a:t>23.06.2024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408019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359EB8-A09A-400D-B80E-50754A1AB738}" type="datetime1">
              <a:rPr lang="ru-RU" smtClean="0"/>
              <a:t>23.06.2024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189190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4349167-679F-4123-83A3-DF93542E1385}" type="datetime1">
              <a:rPr lang="ru-RU" smtClean="0"/>
              <a:t>23.06.2024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78539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684F52-45CD-40E8-911E-EC1229C53FE0}" type="datetime1">
              <a:rPr lang="ru-RU" smtClean="0"/>
              <a:t>23.06.2024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2806762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9EFA9DD-8D41-4DE6-8A7D-EE32F164785B}" type="datetime1">
              <a:rPr lang="ru-RU" smtClean="0"/>
              <a:t>23.06.2024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13149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21A5878-46C3-4312-A18D-FBBE776BD92D}" type="datetime1">
              <a:rPr lang="ru-RU" smtClean="0"/>
              <a:t>23.06.2024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252325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E4A3A8A-3F66-4B27-AA84-7D4B4085C8AF}" type="datetime1">
              <a:rPr lang="ru-RU" smtClean="0"/>
              <a:t>23.06.2024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54214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47524FA-4F98-4E44-B66E-8B2F83F11C05}" type="datetime1">
              <a:rPr lang="ru-RU" smtClean="0"/>
              <a:t>23.06.2024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120676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D8D7666-B4DD-4701-B83E-29133797620F}" type="datetime1">
              <a:rPr lang="ru-RU" smtClean="0"/>
              <a:t>23.06.2024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185665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03F6B93-5F59-4AF7-AB70-36A3C034F7B7}" type="datetime1">
              <a:rPr lang="ru-RU" smtClean="0"/>
              <a:t>23.06.2024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134297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C88D355-1762-4F67-9C85-A800877AFE33}" type="datetime1">
              <a:rPr lang="ru-RU" smtClean="0"/>
              <a:t>23.06.2024</a:t>
            </a:fld>
            <a:endParaRPr lang="ru-RU"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C4E87E8-1CDE-4511-85D2-1907918CAD22}" type="slidenum">
              <a:rPr lang="ru-RU" smtClean="0"/>
              <a:t>‹#›</a:t>
            </a:fld>
            <a:endParaRPr lang="ru-RU" dirty="0"/>
          </a:p>
        </p:txBody>
      </p:sp>
    </p:spTree>
    <p:extLst>
      <p:ext uri="{BB962C8B-B14F-4D97-AF65-F5344CB8AC3E}">
        <p14:creationId xmlns:p14="http://schemas.microsoft.com/office/powerpoint/2010/main" val="217672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9A536-29DC-472A-9B10-560E2BAEE404}" type="datetime1">
              <a:rPr lang="ru-RU" smtClean="0"/>
              <a:t>23.06.2024</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E87E8-1CDE-4511-85D2-1907918CAD22}" type="slidenum">
              <a:rPr lang="ru-RU" smtClean="0"/>
              <a:t>‹#›</a:t>
            </a:fld>
            <a:endParaRPr lang="ru-RU" dirty="0"/>
          </a:p>
        </p:txBody>
      </p:sp>
    </p:spTree>
    <p:extLst>
      <p:ext uri="{BB962C8B-B14F-4D97-AF65-F5344CB8AC3E}">
        <p14:creationId xmlns:p14="http://schemas.microsoft.com/office/powerpoint/2010/main" val="93452493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внешний, небо, здание, несколько&#10;&#10;Автоматически созданное описание">
            <a:extLst>
              <a:ext uri="{FF2B5EF4-FFF2-40B4-BE49-F238E27FC236}">
                <a16:creationId xmlns:a16="http://schemas.microsoft.com/office/drawing/2014/main" id="{1A298BF1-1CA9-6D47-984D-5669ECF70FF8}"/>
              </a:ext>
            </a:extLst>
          </p:cNvPr>
          <p:cNvPicPr>
            <a:picLocks noChangeAspect="1"/>
          </p:cNvPicPr>
          <p:nvPr/>
        </p:nvPicPr>
        <p:blipFill rotWithShape="1">
          <a:blip r:embed="rId2">
            <a:alphaModFix/>
          </a:blip>
          <a:srcRect l="1551" r="1551"/>
          <a:stretch/>
        </p:blipFill>
        <p:spPr>
          <a:xfrm>
            <a:off x="3331593" y="10"/>
            <a:ext cx="8860407"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p:spPr>
      </p:pic>
      <p:sp>
        <p:nvSpPr>
          <p:cNvPr id="2" name="Заголовок 1">
            <a:extLst>
              <a:ext uri="{FF2B5EF4-FFF2-40B4-BE49-F238E27FC236}">
                <a16:creationId xmlns:a16="http://schemas.microsoft.com/office/drawing/2014/main" id="{7ACF7A80-B12E-D640-91F6-31C7F668548B}"/>
              </a:ext>
            </a:extLst>
          </p:cNvPr>
          <p:cNvSpPr>
            <a:spLocks noGrp="1"/>
          </p:cNvSpPr>
          <p:nvPr>
            <p:ph type="ctrTitle"/>
          </p:nvPr>
        </p:nvSpPr>
        <p:spPr>
          <a:xfrm>
            <a:off x="0" y="425938"/>
            <a:ext cx="5367868" cy="5410840"/>
          </a:xfrm>
        </p:spPr>
        <p:txBody>
          <a:bodyPr anchor="b">
            <a:normAutofit fontScale="90000"/>
          </a:bodyPr>
          <a:lstStyle/>
          <a:p>
            <a:pPr algn="l"/>
            <a:r>
              <a:rPr lang="ru-RU" sz="1800" i="1" dirty="0"/>
              <a:t>Кафедра </a:t>
            </a:r>
            <a:br>
              <a:rPr lang="ru-RU" sz="1800" i="1" dirty="0"/>
            </a:br>
            <a:r>
              <a:rPr lang="ru-RU" sz="1800" i="1" dirty="0"/>
              <a:t>земельных ресурсов и оценки </a:t>
            </a:r>
            <a:r>
              <a:rPr lang="ru-RU" sz="1800" i="1" dirty="0" smtClean="0"/>
              <a:t>почв МГУ</a:t>
            </a:r>
            <a:br>
              <a:rPr lang="ru-RU" sz="1800" i="1" dirty="0" smtClean="0"/>
            </a:br>
            <a:r>
              <a:rPr lang="ru-RU" sz="1800" i="1" dirty="0"/>
              <a:t/>
            </a:r>
            <a:br>
              <a:rPr lang="ru-RU" sz="1800" i="1" dirty="0"/>
            </a:br>
            <a:r>
              <a:rPr lang="ru-RU" sz="1800" i="1" dirty="0" smtClean="0"/>
              <a:t>Кафедра физики и мелиорации МГУ</a:t>
            </a:r>
            <a:r>
              <a:rPr lang="ru-RU" sz="4200" i="1" dirty="0" smtClean="0"/>
              <a:t/>
            </a:r>
            <a:br>
              <a:rPr lang="ru-RU" sz="4200" i="1" dirty="0" smtClean="0"/>
            </a:br>
            <a:r>
              <a:rPr lang="ru-RU" sz="4200" dirty="0"/>
              <a:t/>
            </a:r>
            <a:br>
              <a:rPr lang="ru-RU" sz="4200" dirty="0"/>
            </a:br>
            <a:r>
              <a:rPr lang="ru-RU" sz="4200" dirty="0" smtClean="0"/>
              <a:t>  </a:t>
            </a:r>
            <a:br>
              <a:rPr lang="ru-RU" sz="4200" dirty="0" smtClean="0"/>
            </a:br>
            <a:r>
              <a:rPr lang="ru-RU" sz="4200" dirty="0"/>
              <a:t/>
            </a:r>
            <a:br>
              <a:rPr lang="ru-RU" sz="4200" dirty="0"/>
            </a:br>
            <a:r>
              <a:rPr lang="ru-RU" sz="4200" dirty="0" smtClean="0"/>
              <a:t/>
            </a:r>
            <a:br>
              <a:rPr lang="ru-RU" sz="4200" dirty="0" smtClean="0"/>
            </a:br>
            <a:r>
              <a:rPr lang="ru-RU" sz="4200" dirty="0" smtClean="0"/>
              <a:t/>
            </a:r>
            <a:br>
              <a:rPr lang="ru-RU" sz="4200" dirty="0" smtClean="0"/>
            </a:br>
            <a:r>
              <a:rPr lang="ru-RU" sz="4200" dirty="0" smtClean="0"/>
              <a:t/>
            </a:r>
            <a:br>
              <a:rPr lang="ru-RU" sz="4200" dirty="0" smtClean="0"/>
            </a:br>
            <a:r>
              <a:rPr lang="ru-RU" sz="4200" dirty="0" smtClean="0"/>
              <a:t/>
            </a:r>
            <a:br>
              <a:rPr lang="ru-RU" sz="4200" dirty="0" smtClean="0"/>
            </a:br>
            <a:r>
              <a:rPr lang="ru-RU" sz="1600" dirty="0" err="1" smtClean="0"/>
              <a:t>Зав.каф</a:t>
            </a:r>
            <a:r>
              <a:rPr lang="ru-RU" sz="1600" dirty="0" smtClean="0"/>
              <a:t> земельных ресурсов, проф., </a:t>
            </a:r>
            <a:r>
              <a:rPr lang="ru-RU" sz="1600" b="1" dirty="0" smtClean="0"/>
              <a:t>д.б.н. Яковлев А.С.</a:t>
            </a:r>
            <a:r>
              <a:rPr lang="ru-RU" sz="1600" dirty="0" smtClean="0"/>
              <a:t/>
            </a:r>
            <a:br>
              <a:rPr lang="ru-RU" sz="1600" dirty="0" smtClean="0"/>
            </a:br>
            <a:r>
              <a:rPr lang="ru-RU" sz="1600" dirty="0" err="1"/>
              <a:t>Вед.науч.сотр</a:t>
            </a:r>
            <a:r>
              <a:rPr lang="ru-RU" sz="1600" dirty="0"/>
              <a:t>., </a:t>
            </a:r>
            <a:r>
              <a:rPr lang="ru-RU" sz="1600" b="1" dirty="0"/>
              <a:t>к.б.н. </a:t>
            </a:r>
            <a:r>
              <a:rPr lang="ru-RU" sz="1600" b="1" dirty="0" err="1"/>
              <a:t>Кокорева</a:t>
            </a:r>
            <a:r>
              <a:rPr lang="ru-RU" sz="1600" b="1" dirty="0"/>
              <a:t> А.А</a:t>
            </a:r>
            <a:r>
              <a:rPr lang="ru-RU" sz="1600" b="1" dirty="0" smtClean="0"/>
              <a:t>,</a:t>
            </a:r>
            <a:r>
              <a:rPr lang="ru-RU" sz="1600" dirty="0" smtClean="0"/>
              <a:t/>
            </a:r>
            <a:br>
              <a:rPr lang="ru-RU" sz="1600" dirty="0" smtClean="0"/>
            </a:br>
            <a:r>
              <a:rPr lang="ru-RU" sz="1600" dirty="0" err="1" smtClean="0"/>
              <a:t>Вед.юрист</a:t>
            </a:r>
            <a:r>
              <a:rPr lang="ru-RU" sz="1600" dirty="0" smtClean="0"/>
              <a:t> АНО «</a:t>
            </a:r>
            <a:r>
              <a:rPr lang="ru-RU" sz="1600" dirty="0" err="1" smtClean="0"/>
              <a:t>Экотерра</a:t>
            </a:r>
            <a:r>
              <a:rPr lang="ru-RU" sz="1600" dirty="0" smtClean="0"/>
              <a:t>»</a:t>
            </a:r>
            <a:r>
              <a:rPr lang="ru-RU" sz="1600" b="1" dirty="0" smtClean="0"/>
              <a:t> </a:t>
            </a:r>
            <a:r>
              <a:rPr lang="ru-RU" sz="1600" b="1" dirty="0" err="1" smtClean="0"/>
              <a:t>Копельчук</a:t>
            </a:r>
            <a:r>
              <a:rPr lang="ru-RU" sz="1600" b="1" dirty="0" smtClean="0"/>
              <a:t> Н.В.</a:t>
            </a:r>
            <a:r>
              <a:rPr lang="ru-RU" sz="1600" dirty="0" smtClean="0"/>
              <a:t/>
            </a:r>
            <a:br>
              <a:rPr lang="ru-RU" sz="1600" dirty="0" smtClean="0"/>
            </a:br>
            <a:r>
              <a:rPr lang="ru-RU" sz="1600" dirty="0" smtClean="0"/>
              <a:t>Доцент, </a:t>
            </a:r>
            <a:r>
              <a:rPr lang="ru-RU" sz="1600" b="1" dirty="0" smtClean="0"/>
              <a:t>к.б.н. Евдокимова М.В.</a:t>
            </a:r>
            <a:endParaRPr lang="ru-RU" sz="1600" b="1" dirty="0"/>
          </a:p>
        </p:txBody>
      </p:sp>
      <p:sp>
        <p:nvSpPr>
          <p:cNvPr id="3" name="TextBox 2"/>
          <p:cNvSpPr txBox="1"/>
          <p:nvPr/>
        </p:nvSpPr>
        <p:spPr>
          <a:xfrm>
            <a:off x="0" y="1652952"/>
            <a:ext cx="4758231" cy="1384995"/>
          </a:xfrm>
          <a:prstGeom prst="rect">
            <a:avLst/>
          </a:prstGeom>
          <a:noFill/>
        </p:spPr>
        <p:txBody>
          <a:bodyPr wrap="square" rtlCol="0">
            <a:spAutoFit/>
          </a:bodyPr>
          <a:lstStyle/>
          <a:p>
            <a:r>
              <a:rPr lang="ru-RU" sz="2800" b="1" dirty="0" smtClean="0"/>
              <a:t>Вопросы законодательства в области охраны почв и земель в РФ</a:t>
            </a:r>
            <a:endParaRPr lang="ru-RU" sz="2800" b="1" dirty="0"/>
          </a:p>
        </p:txBody>
      </p:sp>
      <p:sp>
        <p:nvSpPr>
          <p:cNvPr id="6" name="TextBox 5"/>
          <p:cNvSpPr txBox="1"/>
          <p:nvPr/>
        </p:nvSpPr>
        <p:spPr>
          <a:xfrm>
            <a:off x="0" y="3216029"/>
            <a:ext cx="5170206" cy="954107"/>
          </a:xfrm>
          <a:prstGeom prst="rect">
            <a:avLst/>
          </a:prstGeom>
          <a:noFill/>
        </p:spPr>
        <p:txBody>
          <a:bodyPr wrap="square" rtlCol="0">
            <a:spAutoFit/>
          </a:bodyPr>
          <a:lstStyle/>
          <a:p>
            <a:r>
              <a:rPr lang="en-US" sz="2800" b="1" dirty="0"/>
              <a:t>Issues of legislation in the field of soil and land </a:t>
            </a:r>
            <a:r>
              <a:rPr lang="en-US" sz="2800" b="1" dirty="0" smtClean="0"/>
              <a:t>protection</a:t>
            </a:r>
            <a:r>
              <a:rPr lang="ru-RU" sz="2800" b="1" dirty="0" smtClean="0"/>
              <a:t> (</a:t>
            </a:r>
            <a:r>
              <a:rPr lang="en-US" sz="2800" b="1" dirty="0" smtClean="0"/>
              <a:t>Russia</a:t>
            </a:r>
            <a:r>
              <a:rPr lang="ru-RU" sz="2800" b="1" dirty="0" smtClean="0"/>
              <a:t>)</a:t>
            </a:r>
            <a:endParaRPr lang="ru-RU" sz="2800" b="1" dirty="0"/>
          </a:p>
        </p:txBody>
      </p:sp>
    </p:spTree>
    <p:extLst>
      <p:ext uri="{BB962C8B-B14F-4D97-AF65-F5344CB8AC3E}">
        <p14:creationId xmlns:p14="http://schemas.microsoft.com/office/powerpoint/2010/main" val="1909364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0277" y="623843"/>
            <a:ext cx="10515600" cy="1009695"/>
          </a:xfrm>
        </p:spPr>
        <p:txBody>
          <a:bodyPr>
            <a:noAutofit/>
          </a:bodyPr>
          <a:lstStyle/>
          <a:p>
            <a:pPr algn="ctr"/>
            <a:r>
              <a:rPr lang="ru-RU" sz="3200" b="1" dirty="0" smtClean="0"/>
              <a:t>Границы </a:t>
            </a:r>
            <a:r>
              <a:rPr lang="ru-RU" sz="3200" dirty="0" smtClean="0"/>
              <a:t>распространения почв и земель в пространстве как самостоятельных компонентов ОС</a:t>
            </a:r>
            <a:endParaRPr lang="ru-RU" sz="3200" dirty="0"/>
          </a:p>
        </p:txBody>
      </p:sp>
      <p:sp>
        <p:nvSpPr>
          <p:cNvPr id="3" name="Объект 2"/>
          <p:cNvSpPr>
            <a:spLocks noGrp="1"/>
          </p:cNvSpPr>
          <p:nvPr>
            <p:ph idx="1"/>
          </p:nvPr>
        </p:nvSpPr>
        <p:spPr>
          <a:xfrm>
            <a:off x="706315" y="1974079"/>
            <a:ext cx="4335703" cy="4594142"/>
          </a:xfrm>
        </p:spPr>
        <p:txBody>
          <a:bodyPr>
            <a:noAutofit/>
          </a:bodyPr>
          <a:lstStyle/>
          <a:p>
            <a:pPr marL="0" indent="0">
              <a:buNone/>
            </a:pPr>
            <a:r>
              <a:rPr lang="ru-RU" sz="1800" b="1" dirty="0" smtClean="0"/>
              <a:t>Почвенный компонент ОС </a:t>
            </a:r>
            <a:r>
              <a:rPr lang="ru-RU" sz="1800" dirty="0" smtClean="0"/>
              <a:t>ограничен пространством проявления процессов почвообразования и оценивается с учетом природных свойств почв реализации их экологических функций и классификационной принадлежности. </a:t>
            </a:r>
          </a:p>
          <a:p>
            <a:pPr marL="0" indent="0">
              <a:buNone/>
            </a:pPr>
            <a:r>
              <a:rPr lang="ru-RU" sz="1800" b="1" dirty="0" smtClean="0"/>
              <a:t>Земельный компонент ОС </a:t>
            </a:r>
            <a:r>
              <a:rPr lang="ru-RU" sz="1800" dirty="0" smtClean="0"/>
              <a:t>представляет собой заключенный в фиксированные границы конкретной территории уникальный </a:t>
            </a:r>
            <a:r>
              <a:rPr lang="ru-RU" sz="1800" dirty="0" smtClean="0">
                <a:solidFill>
                  <a:srgbClr val="FF0000"/>
                </a:solidFill>
              </a:rPr>
              <a:t>природный комплекс</a:t>
            </a:r>
            <a:r>
              <a:rPr lang="ru-RU" sz="1800" dirty="0" smtClean="0"/>
              <a:t>, состоящий из тесно связанных между собой природных объектов, характеризующийся их совокупным экологическим состоянием и функционированием, а также видом хозяйственного использования.</a:t>
            </a:r>
          </a:p>
          <a:p>
            <a:endParaRPr lang="ru-RU" sz="1800" dirty="0"/>
          </a:p>
        </p:txBody>
      </p:sp>
      <p:sp>
        <p:nvSpPr>
          <p:cNvPr id="4" name="Объект 2"/>
          <p:cNvSpPr txBox="1">
            <a:spLocks/>
          </p:cNvSpPr>
          <p:nvPr/>
        </p:nvSpPr>
        <p:spPr>
          <a:xfrm>
            <a:off x="5964848" y="1974079"/>
            <a:ext cx="5291503" cy="4641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The boundaries of the distribution of soils and lands in space as independent components of the environmental protection</a:t>
            </a:r>
            <a:r>
              <a:rPr lang="en-US" sz="1800" b="1" dirty="0">
                <a:solidFill>
                  <a:srgbClr val="FF0000"/>
                </a:solidFill>
              </a:rPr>
              <a:t> </a:t>
            </a:r>
            <a:endParaRPr lang="ru-RU" sz="1800" b="1" dirty="0"/>
          </a:p>
          <a:p>
            <a:pPr marL="0" indent="0">
              <a:buNone/>
            </a:pPr>
            <a:r>
              <a:rPr lang="en-US" sz="1800" b="1" dirty="0" smtClean="0"/>
              <a:t>The </a:t>
            </a:r>
            <a:r>
              <a:rPr lang="en-US" sz="1800" b="1" dirty="0"/>
              <a:t>soil component of the</a:t>
            </a:r>
            <a:r>
              <a:rPr lang="en-US" sz="1800" b="1" dirty="0">
                <a:solidFill>
                  <a:srgbClr val="FF0000"/>
                </a:solidFill>
              </a:rPr>
              <a:t> </a:t>
            </a:r>
            <a:r>
              <a:rPr lang="en-US" sz="1800" b="1" dirty="0"/>
              <a:t>environmental protection</a:t>
            </a:r>
            <a:r>
              <a:rPr lang="en-US" sz="1800" b="1" dirty="0" smtClean="0">
                <a:solidFill>
                  <a:srgbClr val="FF0000"/>
                </a:solidFill>
              </a:rPr>
              <a:t> </a:t>
            </a:r>
            <a:r>
              <a:rPr lang="en-US" sz="1800" dirty="0"/>
              <a:t>is limited by the space of manifestation of soil formation processes and is assessed taking into account the natural properties of soils, the implementation of their ecological functions and their classification</a:t>
            </a:r>
            <a:r>
              <a:rPr lang="en-US" sz="1800" dirty="0" smtClean="0"/>
              <a:t>.</a:t>
            </a:r>
            <a:endParaRPr lang="en-US" sz="1800" b="1" dirty="0"/>
          </a:p>
          <a:p>
            <a:pPr marL="0" indent="0">
              <a:buNone/>
            </a:pPr>
            <a:r>
              <a:rPr lang="en-US" sz="1800" b="1" dirty="0"/>
              <a:t>The land component of the environmental protection system i</a:t>
            </a:r>
            <a:r>
              <a:rPr lang="en-US" sz="1800" dirty="0"/>
              <a:t>s a unique natural complex enclosed within the fixed boundaries of a specific territory, consisting of closely interconnected natural objects, characterized by their overall ecological state and functioning, as well as the type of economic use.</a:t>
            </a:r>
            <a:endParaRPr lang="ru-RU" sz="1800" dirty="0"/>
          </a:p>
        </p:txBody>
      </p:sp>
      <p:sp>
        <p:nvSpPr>
          <p:cNvPr id="5" name="Номер слайда 4"/>
          <p:cNvSpPr>
            <a:spLocks noGrp="1"/>
          </p:cNvSpPr>
          <p:nvPr>
            <p:ph type="sldNum" sz="quarter" idx="12"/>
          </p:nvPr>
        </p:nvSpPr>
        <p:spPr/>
        <p:txBody>
          <a:bodyPr/>
          <a:lstStyle/>
          <a:p>
            <a:fld id="{4C4E87E8-1CDE-4511-85D2-1907918CAD22}" type="slidenum">
              <a:rPr lang="ru-RU" smtClean="0"/>
              <a:t>10</a:t>
            </a:fld>
            <a:endParaRPr lang="ru-RU" dirty="0"/>
          </a:p>
        </p:txBody>
      </p:sp>
    </p:spTree>
    <p:extLst>
      <p:ext uri="{BB962C8B-B14F-4D97-AF65-F5344CB8AC3E}">
        <p14:creationId xmlns:p14="http://schemas.microsoft.com/office/powerpoint/2010/main" val="3362980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dirty="0" smtClean="0"/>
              <a:t>Понятие природного комплекса земель</a:t>
            </a:r>
            <a:endParaRPr lang="ru-RU" sz="3200" dirty="0"/>
          </a:p>
        </p:txBody>
      </p:sp>
      <p:sp>
        <p:nvSpPr>
          <p:cNvPr id="3" name="TextBox 2"/>
          <p:cNvSpPr txBox="1"/>
          <p:nvPr/>
        </p:nvSpPr>
        <p:spPr>
          <a:xfrm>
            <a:off x="593481" y="2029266"/>
            <a:ext cx="4936881" cy="3970318"/>
          </a:xfrm>
          <a:prstGeom prst="rect">
            <a:avLst/>
          </a:prstGeom>
          <a:noFill/>
        </p:spPr>
        <p:txBody>
          <a:bodyPr wrap="square" rtlCol="0">
            <a:spAutoFit/>
          </a:bodyPr>
          <a:lstStyle/>
          <a:p>
            <a:r>
              <a:rPr lang="ru-RU" dirty="0" smtClean="0"/>
              <a:t>Согласно закону </a:t>
            </a:r>
            <a:r>
              <a:rPr lang="ru-RU" b="1" dirty="0" smtClean="0"/>
              <a:t>Об охране окружающей среды </a:t>
            </a:r>
            <a:r>
              <a:rPr lang="ru-RU" dirty="0" smtClean="0"/>
              <a:t>под природным комплексом понимается комплекс функционально и естественно связанных между собой природных объектов, объединенных географическими и иными соответствующими признаками.</a:t>
            </a:r>
          </a:p>
          <a:p>
            <a:endParaRPr lang="ru-RU" dirty="0" smtClean="0"/>
          </a:p>
          <a:p>
            <a:r>
              <a:rPr lang="ru-RU" dirty="0" smtClean="0"/>
              <a:t>Исходя из этой официальной формулировки, объединяющими </a:t>
            </a:r>
            <a:r>
              <a:rPr lang="ru-RU" b="1" dirty="0" smtClean="0"/>
              <a:t>признаками земель могут служить границы конкретных земельных образований </a:t>
            </a:r>
            <a:r>
              <a:rPr lang="ru-RU" dirty="0" smtClean="0"/>
              <a:t>(земельных участков), а также, ареалов их хозяйственного использования, несущих определенную ресурсную и социально-экономическую нагрузку.  </a:t>
            </a:r>
            <a:endParaRPr lang="ru-RU" dirty="0"/>
          </a:p>
        </p:txBody>
      </p:sp>
      <p:sp>
        <p:nvSpPr>
          <p:cNvPr id="6" name="TextBox 5"/>
          <p:cNvSpPr txBox="1"/>
          <p:nvPr/>
        </p:nvSpPr>
        <p:spPr>
          <a:xfrm>
            <a:off x="6254262" y="2618350"/>
            <a:ext cx="4936881" cy="2862322"/>
          </a:xfrm>
          <a:prstGeom prst="rect">
            <a:avLst/>
          </a:prstGeom>
          <a:noFill/>
        </p:spPr>
        <p:txBody>
          <a:bodyPr wrap="square" rtlCol="0">
            <a:spAutoFit/>
          </a:bodyPr>
          <a:lstStyle/>
          <a:p>
            <a:r>
              <a:rPr lang="en-US" dirty="0"/>
              <a:t>According to the Law on Environmental Protection, a natural complex is understood </a:t>
            </a:r>
            <a:r>
              <a:rPr lang="en-US" dirty="0" smtClean="0"/>
              <a:t>as </a:t>
            </a:r>
            <a:r>
              <a:rPr lang="en-US" dirty="0"/>
              <a:t>a complex of functionally and naturally interconnected natural objects, united by geographical and other relevant characteristics.</a:t>
            </a:r>
          </a:p>
          <a:p>
            <a:r>
              <a:rPr lang="en-US" dirty="0"/>
              <a:t>Based on this official formulation, the unifying features of lands can be the boundaries of specific land formations (land plots), as well as areas of their economic use, bearing a certain resource and socio-economic load.</a:t>
            </a:r>
            <a:endParaRPr lang="ru-RU" dirty="0"/>
          </a:p>
        </p:txBody>
      </p:sp>
      <p:sp>
        <p:nvSpPr>
          <p:cNvPr id="7" name="Прямоугольник 6"/>
          <p:cNvSpPr/>
          <p:nvPr/>
        </p:nvSpPr>
        <p:spPr>
          <a:xfrm>
            <a:off x="6221247" y="2029266"/>
            <a:ext cx="3827138" cy="369332"/>
          </a:xfrm>
          <a:prstGeom prst="rect">
            <a:avLst/>
          </a:prstGeom>
        </p:spPr>
        <p:txBody>
          <a:bodyPr wrap="none">
            <a:spAutoFit/>
          </a:bodyPr>
          <a:lstStyle/>
          <a:p>
            <a:r>
              <a:rPr lang="en-US" b="1" dirty="0"/>
              <a:t>The concept of a natural land complex</a:t>
            </a:r>
            <a:endParaRPr lang="ru-RU" b="1" dirty="0"/>
          </a:p>
        </p:txBody>
      </p:sp>
      <p:sp>
        <p:nvSpPr>
          <p:cNvPr id="4" name="Номер слайда 3"/>
          <p:cNvSpPr>
            <a:spLocks noGrp="1"/>
          </p:cNvSpPr>
          <p:nvPr>
            <p:ph type="sldNum" sz="quarter" idx="12"/>
          </p:nvPr>
        </p:nvSpPr>
        <p:spPr/>
        <p:txBody>
          <a:bodyPr/>
          <a:lstStyle/>
          <a:p>
            <a:fld id="{4C4E87E8-1CDE-4511-85D2-1907918CAD22}" type="slidenum">
              <a:rPr lang="ru-RU" smtClean="0"/>
              <a:t>11</a:t>
            </a:fld>
            <a:endParaRPr lang="ru-RU" dirty="0"/>
          </a:p>
        </p:txBody>
      </p:sp>
    </p:spTree>
    <p:extLst>
      <p:ext uri="{BB962C8B-B14F-4D97-AF65-F5344CB8AC3E}">
        <p14:creationId xmlns:p14="http://schemas.microsoft.com/office/powerpoint/2010/main" val="2771102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4739" y="233241"/>
            <a:ext cx="6946499" cy="1447309"/>
          </a:xfrm>
        </p:spPr>
        <p:txBody>
          <a:bodyPr>
            <a:normAutofit/>
          </a:bodyPr>
          <a:lstStyle/>
          <a:p>
            <a:pPr algn="ctr"/>
            <a:r>
              <a:rPr lang="ru-RU" sz="3200" b="1" dirty="0" smtClean="0"/>
              <a:t>Земля как постоянная арена взаимодействия природы и человека</a:t>
            </a:r>
            <a:endParaRPr lang="ru-RU" sz="3200" b="1" dirty="0"/>
          </a:p>
        </p:txBody>
      </p:sp>
      <p:sp>
        <p:nvSpPr>
          <p:cNvPr id="3" name="Объект 2"/>
          <p:cNvSpPr>
            <a:spLocks noGrp="1"/>
          </p:cNvSpPr>
          <p:nvPr>
            <p:ph idx="1"/>
          </p:nvPr>
        </p:nvSpPr>
        <p:spPr>
          <a:xfrm>
            <a:off x="538385" y="1982624"/>
            <a:ext cx="5725681" cy="4580546"/>
          </a:xfrm>
        </p:spPr>
        <p:txBody>
          <a:bodyPr>
            <a:normAutofit/>
          </a:bodyPr>
          <a:lstStyle/>
          <a:p>
            <a:pPr marL="0" indent="0">
              <a:buNone/>
            </a:pPr>
            <a:r>
              <a:rPr lang="ru-RU" sz="1800" dirty="0" smtClean="0"/>
              <a:t>Важной особенностью земель как компонента ОС является то, что территория земельного образования </a:t>
            </a:r>
            <a:r>
              <a:rPr lang="ru-RU" sz="1800" b="1" dirty="0" smtClean="0">
                <a:solidFill>
                  <a:srgbClr val="FF0000"/>
                </a:solidFill>
              </a:rPr>
              <a:t>не исчезает</a:t>
            </a:r>
            <a:r>
              <a:rPr lang="ru-RU" sz="1800" b="1" dirty="0" smtClean="0">
                <a:solidFill>
                  <a:srgbClr val="00B0F0"/>
                </a:solidFill>
              </a:rPr>
              <a:t> </a:t>
            </a:r>
            <a:r>
              <a:rPr lang="ru-RU" sz="1800" dirty="0" smtClean="0"/>
              <a:t>под действием </a:t>
            </a:r>
            <a:r>
              <a:rPr lang="ru-RU" sz="1800" dirty="0" err="1" smtClean="0"/>
              <a:t>деградационных</a:t>
            </a:r>
            <a:r>
              <a:rPr lang="ru-RU" sz="1800" dirty="0" smtClean="0"/>
              <a:t> процессов, как это может случиться с другими компонентами ОС (животный мир, растительность, почвенный покров и др.), а служит постоянной ареной взаимоотношений человека и природы. </a:t>
            </a:r>
            <a:endParaRPr lang="en-US" sz="1800" dirty="0" smtClean="0"/>
          </a:p>
          <a:p>
            <a:pPr marL="0" indent="0">
              <a:buNone/>
            </a:pPr>
            <a:endParaRPr lang="ru-RU" sz="1800" dirty="0" smtClean="0"/>
          </a:p>
          <a:p>
            <a:pPr marL="0" indent="0">
              <a:buNone/>
            </a:pPr>
            <a:r>
              <a:rPr lang="ru-RU" sz="1800" i="1" dirty="0" smtClean="0"/>
              <a:t>С позиции </a:t>
            </a:r>
            <a:r>
              <a:rPr lang="ru-RU" sz="1800" i="1" dirty="0" err="1" smtClean="0"/>
              <a:t>В.И.Вернадского</a:t>
            </a:r>
            <a:r>
              <a:rPr lang="ru-RU" sz="1800" i="1" dirty="0" smtClean="0"/>
              <a:t>, это является природно-антропогенным объектом НООСФЕРЫ (</a:t>
            </a:r>
            <a:r>
              <a:rPr lang="ru-RU" sz="1800" i="1" dirty="0" err="1" smtClean="0"/>
              <a:t>агроноосферы</a:t>
            </a:r>
            <a:r>
              <a:rPr lang="ru-RU" sz="1800" i="1" dirty="0" smtClean="0"/>
              <a:t>, </a:t>
            </a:r>
            <a:r>
              <a:rPr lang="ru-RU" sz="1800" i="1" dirty="0" err="1" smtClean="0"/>
              <a:t>урбаносферы</a:t>
            </a:r>
            <a:r>
              <a:rPr lang="ru-RU" sz="1800" i="1" dirty="0" smtClean="0"/>
              <a:t> и др.)</a:t>
            </a:r>
          </a:p>
          <a:p>
            <a:endParaRPr lang="ru-RU" sz="1800" dirty="0">
              <a:solidFill>
                <a:srgbClr val="FF0000"/>
              </a:solidFill>
            </a:endParaRPr>
          </a:p>
        </p:txBody>
      </p:sp>
      <p:sp>
        <p:nvSpPr>
          <p:cNvPr id="4" name="Прямоугольник 3"/>
          <p:cNvSpPr/>
          <p:nvPr/>
        </p:nvSpPr>
        <p:spPr>
          <a:xfrm>
            <a:off x="6905002" y="4222473"/>
            <a:ext cx="4990744" cy="646331"/>
          </a:xfrm>
          <a:prstGeom prst="rect">
            <a:avLst/>
          </a:prstGeom>
        </p:spPr>
        <p:txBody>
          <a:bodyPr wrap="square">
            <a:spAutoFit/>
          </a:bodyPr>
          <a:lstStyle/>
          <a:p>
            <a:pPr algn="ctr"/>
            <a:r>
              <a:rPr lang="ru-RU" b="1" dirty="0" err="1"/>
              <a:t>The</a:t>
            </a:r>
            <a:r>
              <a:rPr lang="ru-RU" b="1" dirty="0"/>
              <a:t> </a:t>
            </a:r>
            <a:r>
              <a:rPr lang="ru-RU" b="1" dirty="0" err="1"/>
              <a:t>Earth</a:t>
            </a:r>
            <a:r>
              <a:rPr lang="ru-RU" b="1" dirty="0"/>
              <a:t> </a:t>
            </a:r>
            <a:r>
              <a:rPr lang="ru-RU" b="1" dirty="0" err="1"/>
              <a:t>as</a:t>
            </a:r>
            <a:r>
              <a:rPr lang="ru-RU" b="1" dirty="0"/>
              <a:t> a </a:t>
            </a:r>
            <a:r>
              <a:rPr lang="ru-RU" b="1" dirty="0" err="1"/>
              <a:t>constant</a:t>
            </a:r>
            <a:r>
              <a:rPr lang="ru-RU" b="1" dirty="0"/>
              <a:t> </a:t>
            </a:r>
            <a:r>
              <a:rPr lang="ru-RU" b="1" dirty="0" err="1"/>
              <a:t>arena</a:t>
            </a:r>
            <a:r>
              <a:rPr lang="ru-RU" b="1" dirty="0"/>
              <a:t> </a:t>
            </a:r>
            <a:r>
              <a:rPr lang="ru-RU" b="1" dirty="0" err="1"/>
              <a:t>of</a:t>
            </a:r>
            <a:r>
              <a:rPr lang="ru-RU" b="1" dirty="0"/>
              <a:t> </a:t>
            </a:r>
            <a:r>
              <a:rPr lang="ru-RU" b="1" dirty="0" err="1"/>
              <a:t>interaction</a:t>
            </a:r>
            <a:r>
              <a:rPr lang="ru-RU" b="1" dirty="0"/>
              <a:t> </a:t>
            </a:r>
            <a:r>
              <a:rPr lang="ru-RU" b="1" dirty="0" err="1"/>
              <a:t>between</a:t>
            </a:r>
            <a:r>
              <a:rPr lang="ru-RU" b="1" dirty="0"/>
              <a:t> </a:t>
            </a:r>
            <a:r>
              <a:rPr lang="ru-RU" b="1" dirty="0" err="1"/>
              <a:t>nature</a:t>
            </a:r>
            <a:r>
              <a:rPr lang="ru-RU" b="1" dirty="0"/>
              <a:t> </a:t>
            </a:r>
            <a:r>
              <a:rPr lang="ru-RU" b="1" dirty="0" err="1"/>
              <a:t>and</a:t>
            </a:r>
            <a:r>
              <a:rPr lang="ru-RU" b="1" dirty="0"/>
              <a:t> </a:t>
            </a:r>
            <a:r>
              <a:rPr lang="ru-RU" b="1" dirty="0" err="1"/>
              <a:t>man</a:t>
            </a:r>
            <a:endParaRPr lang="ru-RU" b="1" dirty="0"/>
          </a:p>
        </p:txBody>
      </p:sp>
      <p:sp>
        <p:nvSpPr>
          <p:cNvPr id="5" name="Объект 2"/>
          <p:cNvSpPr txBox="1">
            <a:spLocks/>
          </p:cNvSpPr>
          <p:nvPr/>
        </p:nvSpPr>
        <p:spPr>
          <a:xfrm>
            <a:off x="7118647" y="4982198"/>
            <a:ext cx="4503633" cy="1300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An important feature of lands, as a component of the environment, is that the territory of land formation does not disappear under the influence of degradation processes, as can happen with other components of the environment (fauna, vegetation, soil cover, etc.), but serves as a permanent arena for the relationship between humans and nature.</a:t>
            </a:r>
            <a:endParaRPr lang="ru-RU" sz="1600" dirty="0">
              <a:solidFill>
                <a:srgbClr val="FF0000"/>
              </a:solidFill>
            </a:endParaRPr>
          </a:p>
        </p:txBody>
      </p:sp>
      <p:pic>
        <p:nvPicPr>
          <p:cNvPr id="6" name="Рисунок 5"/>
          <p:cNvPicPr>
            <a:picLocks noChangeAspect="1"/>
          </p:cNvPicPr>
          <p:nvPr/>
        </p:nvPicPr>
        <p:blipFill>
          <a:blip r:embed="rId2"/>
          <a:stretch>
            <a:fillRect/>
          </a:stretch>
        </p:blipFill>
        <p:spPr>
          <a:xfrm>
            <a:off x="7118647" y="458248"/>
            <a:ext cx="4503633" cy="3599039"/>
          </a:xfrm>
          <a:prstGeom prst="rect">
            <a:avLst/>
          </a:prstGeom>
          <a:ln>
            <a:noFill/>
          </a:ln>
          <a:effectLst>
            <a:softEdge rad="112500"/>
          </a:effectLst>
        </p:spPr>
      </p:pic>
      <p:sp>
        <p:nvSpPr>
          <p:cNvPr id="7" name="Номер слайда 6"/>
          <p:cNvSpPr>
            <a:spLocks noGrp="1"/>
          </p:cNvSpPr>
          <p:nvPr>
            <p:ph type="sldNum" sz="quarter" idx="12"/>
          </p:nvPr>
        </p:nvSpPr>
        <p:spPr/>
        <p:txBody>
          <a:bodyPr/>
          <a:lstStyle/>
          <a:p>
            <a:fld id="{4C4E87E8-1CDE-4511-85D2-1907918CAD22}" type="slidenum">
              <a:rPr lang="ru-RU" smtClean="0"/>
              <a:t>12</a:t>
            </a:fld>
            <a:endParaRPr lang="ru-RU" dirty="0"/>
          </a:p>
        </p:txBody>
      </p:sp>
    </p:spTree>
    <p:extLst>
      <p:ext uri="{BB962C8B-B14F-4D97-AF65-F5344CB8AC3E}">
        <p14:creationId xmlns:p14="http://schemas.microsoft.com/office/powerpoint/2010/main" val="1543266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0594" y="623843"/>
            <a:ext cx="9417465" cy="983318"/>
          </a:xfrm>
        </p:spPr>
        <p:txBody>
          <a:bodyPr>
            <a:noAutofit/>
          </a:bodyPr>
          <a:lstStyle/>
          <a:p>
            <a:pPr algn="ctr"/>
            <a:r>
              <a:rPr lang="ru-RU" sz="3200" dirty="0" smtClean="0"/>
              <a:t>Почвы, их  экологические функции</a:t>
            </a:r>
            <a:r>
              <a:rPr lang="ru-RU" sz="3200" dirty="0" smtClean="0"/>
              <a:t>, </a:t>
            </a:r>
            <a:r>
              <a:rPr lang="ru-RU" sz="3200" dirty="0" smtClean="0"/>
              <a:t>оценка и  нормирование </a:t>
            </a:r>
            <a:r>
              <a:rPr lang="ru-RU" sz="3200" dirty="0" smtClean="0"/>
              <a:t/>
            </a:r>
            <a:br>
              <a:rPr lang="ru-RU" sz="3200" dirty="0" smtClean="0"/>
            </a:br>
            <a:endParaRPr lang="ru-RU" sz="3200" dirty="0"/>
          </a:p>
        </p:txBody>
      </p:sp>
      <p:sp>
        <p:nvSpPr>
          <p:cNvPr id="3" name="Объект 2"/>
          <p:cNvSpPr>
            <a:spLocks noGrp="1"/>
          </p:cNvSpPr>
          <p:nvPr>
            <p:ph idx="1"/>
          </p:nvPr>
        </p:nvSpPr>
        <p:spPr>
          <a:xfrm>
            <a:off x="550077" y="1406067"/>
            <a:ext cx="3967907" cy="5122919"/>
          </a:xfrm>
        </p:spPr>
        <p:txBody>
          <a:bodyPr>
            <a:normAutofit lnSpcReduction="10000"/>
          </a:bodyPr>
          <a:lstStyle/>
          <a:p>
            <a:pPr marL="0" indent="0">
              <a:buNone/>
            </a:pPr>
            <a:endParaRPr lang="ru-RU" sz="1800" dirty="0" smtClean="0"/>
          </a:p>
          <a:p>
            <a:pPr marL="0" indent="0">
              <a:buNone/>
            </a:pPr>
            <a:r>
              <a:rPr lang="ru-RU" sz="1800" dirty="0" smtClean="0"/>
              <a:t>Согласно научным взглядам </a:t>
            </a:r>
            <a:r>
              <a:rPr lang="ru-RU" sz="1800" dirty="0" smtClean="0"/>
              <a:t>академика </a:t>
            </a:r>
            <a:r>
              <a:rPr lang="ru-RU" sz="1800" b="1" dirty="0" smtClean="0"/>
              <a:t>Г</a:t>
            </a:r>
            <a:r>
              <a:rPr lang="ru-RU" sz="1800" b="1" dirty="0" smtClean="0"/>
              <a:t>. В. Добровольского и его школы</a:t>
            </a:r>
            <a:r>
              <a:rPr lang="ru-RU" sz="1800" dirty="0" smtClean="0"/>
              <a:t>, экологические функции почв могут быть разделены на внутренние консервативные и внешние динамичные.</a:t>
            </a:r>
          </a:p>
          <a:p>
            <a:pPr marL="0" indent="0">
              <a:buNone/>
            </a:pPr>
            <a:r>
              <a:rPr lang="ru-RU" sz="1800" dirty="0" smtClean="0"/>
              <a:t>Проявление </a:t>
            </a:r>
            <a:r>
              <a:rPr lang="ru-RU" sz="1800" b="1" dirty="0" smtClean="0"/>
              <a:t>внутренних функций почв</a:t>
            </a:r>
            <a:r>
              <a:rPr lang="ru-RU" sz="1800" dirty="0" smtClean="0"/>
              <a:t>, в частности, может быть оценено и нормировано по состоянию их физико-химических свойств и биоорганического потенциала почв, а проявление внешних функций ⎯ по уровню прямой и обратной связи динамичных воздушных и водных сред  с сопредельными природными компонентами. </a:t>
            </a:r>
          </a:p>
          <a:p>
            <a:pPr marL="0" indent="0">
              <a:buNone/>
            </a:pPr>
            <a:r>
              <a:rPr lang="ru-RU" sz="1800" dirty="0" smtClean="0">
                <a:solidFill>
                  <a:srgbClr val="FF0000"/>
                </a:solidFill>
              </a:rPr>
              <a:t> </a:t>
            </a:r>
            <a:endParaRPr lang="ru-RU" sz="1800" dirty="0"/>
          </a:p>
        </p:txBody>
      </p:sp>
      <p:sp>
        <p:nvSpPr>
          <p:cNvPr id="5" name="Объект 2"/>
          <p:cNvSpPr txBox="1">
            <a:spLocks/>
          </p:cNvSpPr>
          <p:nvPr/>
        </p:nvSpPr>
        <p:spPr>
          <a:xfrm>
            <a:off x="7480308" y="1607161"/>
            <a:ext cx="4226169" cy="24179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t>According </a:t>
            </a:r>
            <a:r>
              <a:rPr lang="en-US" sz="1400" dirty="0"/>
              <a:t>to the scientific views of </a:t>
            </a:r>
            <a:r>
              <a:rPr lang="en-US" sz="1400" b="1" dirty="0"/>
              <a:t>G.V. </a:t>
            </a:r>
            <a:r>
              <a:rPr lang="en-US" sz="1400" b="1" dirty="0" err="1"/>
              <a:t>Dobrovolsky</a:t>
            </a:r>
            <a:r>
              <a:rPr lang="en-US" sz="1400" b="1" dirty="0"/>
              <a:t> and his school</a:t>
            </a:r>
            <a:r>
              <a:rPr lang="en-US" sz="1400" dirty="0"/>
              <a:t>, the ecological functions of soils can be divided into internal conservative and external </a:t>
            </a:r>
            <a:r>
              <a:rPr lang="en-US" sz="1400" dirty="0" smtClean="0"/>
              <a:t>dynamic.</a:t>
            </a:r>
            <a:endParaRPr lang="en-US" sz="1400" dirty="0"/>
          </a:p>
          <a:p>
            <a:pPr marL="0" indent="0">
              <a:buNone/>
            </a:pPr>
            <a:r>
              <a:rPr lang="en-US" sz="1400" dirty="0"/>
              <a:t>The manifestation of internal functions of soils, in particular, can be assessed and normalized according to the state of their conservative physicochemical and bioorganic potential of soils, and the manifestation of external functions - according to the level of direct and feedback of dynamic air and water environments with adjacent natural environments.</a:t>
            </a:r>
            <a:r>
              <a:rPr lang="ru-RU" sz="1400" dirty="0" smtClean="0">
                <a:solidFill>
                  <a:srgbClr val="FF0000"/>
                </a:solidFill>
              </a:rPr>
              <a:t> </a:t>
            </a:r>
            <a:endParaRPr lang="ru-RU" sz="1400" dirty="0"/>
          </a:p>
        </p:txBody>
      </p:sp>
      <p:pic>
        <p:nvPicPr>
          <p:cNvPr id="6" name="Рисунок 5"/>
          <p:cNvPicPr>
            <a:picLocks noChangeAspect="1"/>
          </p:cNvPicPr>
          <p:nvPr/>
        </p:nvPicPr>
        <p:blipFill>
          <a:blip r:embed="rId2"/>
          <a:stretch>
            <a:fillRect/>
          </a:stretch>
        </p:blipFill>
        <p:spPr>
          <a:xfrm>
            <a:off x="4604760" y="1406068"/>
            <a:ext cx="2317333" cy="2780799"/>
          </a:xfrm>
          <a:prstGeom prst="rect">
            <a:avLst/>
          </a:prstGeom>
          <a:ln>
            <a:noFill/>
          </a:ln>
          <a:effectLst>
            <a:softEdge rad="112500"/>
          </a:effectLst>
        </p:spPr>
      </p:pic>
      <p:pic>
        <p:nvPicPr>
          <p:cNvPr id="7" name="Рисунок 6"/>
          <p:cNvPicPr>
            <a:picLocks noChangeAspect="1"/>
          </p:cNvPicPr>
          <p:nvPr/>
        </p:nvPicPr>
        <p:blipFill rotWithShape="1">
          <a:blip r:embed="rId3"/>
          <a:srcRect t="8960"/>
          <a:stretch/>
        </p:blipFill>
        <p:spPr>
          <a:xfrm>
            <a:off x="4742915" y="4253512"/>
            <a:ext cx="5341122" cy="2264636"/>
          </a:xfrm>
          <a:prstGeom prst="rect">
            <a:avLst/>
          </a:prstGeom>
        </p:spPr>
      </p:pic>
      <p:sp>
        <p:nvSpPr>
          <p:cNvPr id="4" name="Номер слайда 3"/>
          <p:cNvSpPr>
            <a:spLocks noGrp="1"/>
          </p:cNvSpPr>
          <p:nvPr>
            <p:ph type="sldNum" sz="quarter" idx="12"/>
          </p:nvPr>
        </p:nvSpPr>
        <p:spPr/>
        <p:txBody>
          <a:bodyPr/>
          <a:lstStyle/>
          <a:p>
            <a:fld id="{4C4E87E8-1CDE-4511-85D2-1907918CAD22}" type="slidenum">
              <a:rPr lang="ru-RU" smtClean="0"/>
              <a:t>13</a:t>
            </a:fld>
            <a:endParaRPr lang="ru-RU" dirty="0"/>
          </a:p>
        </p:txBody>
      </p:sp>
      <p:sp>
        <p:nvSpPr>
          <p:cNvPr id="8" name="Прямоугольник 7"/>
          <p:cNvSpPr/>
          <p:nvPr/>
        </p:nvSpPr>
        <p:spPr>
          <a:xfrm>
            <a:off x="9564974" y="5938462"/>
            <a:ext cx="2141503" cy="646331"/>
          </a:xfrm>
          <a:prstGeom prst="rect">
            <a:avLst/>
          </a:prstGeom>
        </p:spPr>
        <p:txBody>
          <a:bodyPr wrap="square">
            <a:spAutoFit/>
          </a:bodyPr>
          <a:lstStyle/>
          <a:p>
            <a:pPr algn="ctr"/>
            <a:r>
              <a:rPr lang="ru-RU" dirty="0">
                <a:solidFill>
                  <a:srgbClr val="CB9813"/>
                </a:solidFill>
              </a:rPr>
              <a:t>прямые связи; </a:t>
            </a:r>
          </a:p>
          <a:p>
            <a:pPr algn="ctr"/>
            <a:r>
              <a:rPr lang="ru-RU" dirty="0">
                <a:solidFill>
                  <a:srgbClr val="CB9813"/>
                </a:solidFill>
              </a:rPr>
              <a:t>обратные связи</a:t>
            </a:r>
          </a:p>
        </p:txBody>
      </p:sp>
    </p:spTree>
    <p:extLst>
      <p:ext uri="{BB962C8B-B14F-4D97-AF65-F5344CB8AC3E}">
        <p14:creationId xmlns:p14="http://schemas.microsoft.com/office/powerpoint/2010/main" val="966610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7038" y="401652"/>
            <a:ext cx="10515600" cy="1450349"/>
          </a:xfrm>
        </p:spPr>
        <p:txBody>
          <a:bodyPr>
            <a:noAutofit/>
          </a:bodyPr>
          <a:lstStyle/>
          <a:p>
            <a:pPr algn="ctr"/>
            <a:r>
              <a:rPr lang="ru-RU" sz="3200" dirty="0">
                <a:solidFill>
                  <a:prstClr val="black"/>
                </a:solidFill>
              </a:rPr>
              <a:t>Примеры экологического функционирования почв, их  экологической оценки  и нормирования</a:t>
            </a:r>
            <a:r>
              <a:rPr lang="ru-RU" sz="3200" dirty="0" smtClean="0"/>
              <a:t/>
            </a:r>
            <a:br>
              <a:rPr lang="ru-RU" sz="3200" dirty="0" smtClean="0"/>
            </a:br>
            <a:endParaRPr lang="ru-RU" sz="3200" dirty="0"/>
          </a:p>
        </p:txBody>
      </p:sp>
      <p:sp>
        <p:nvSpPr>
          <p:cNvPr id="3" name="Объект 2"/>
          <p:cNvSpPr>
            <a:spLocks noGrp="1"/>
          </p:cNvSpPr>
          <p:nvPr>
            <p:ph idx="1"/>
          </p:nvPr>
        </p:nvSpPr>
        <p:spPr>
          <a:xfrm>
            <a:off x="478564" y="1500309"/>
            <a:ext cx="4796820" cy="4794983"/>
          </a:xfrm>
        </p:spPr>
        <p:txBody>
          <a:bodyPr>
            <a:normAutofit/>
          </a:bodyPr>
          <a:lstStyle/>
          <a:p>
            <a:pPr marL="0" indent="0">
              <a:buNone/>
            </a:pPr>
            <a:endParaRPr lang="ru-RU" sz="1800" dirty="0" smtClean="0"/>
          </a:p>
          <a:p>
            <a:pPr marL="0" indent="0">
              <a:buNone/>
            </a:pPr>
            <a:r>
              <a:rPr lang="ru-RU" sz="1800" dirty="0"/>
              <a:t>В правовом и нормативно-методическом плане представление о внутренних и внешних </a:t>
            </a:r>
            <a:r>
              <a:rPr lang="ru-RU" sz="1800" dirty="0" smtClean="0"/>
              <a:t>проявлениях </a:t>
            </a:r>
            <a:r>
              <a:rPr lang="ru-RU" sz="1800" dirty="0"/>
              <a:t>экологических функций почв нашло </a:t>
            </a:r>
            <a:r>
              <a:rPr lang="ru-RU" sz="1800" dirty="0" smtClean="0"/>
              <a:t>отражение </a:t>
            </a:r>
            <a:r>
              <a:rPr lang="ru-RU" sz="1800" dirty="0"/>
              <a:t>в практике санитарно-гигиенического и </a:t>
            </a:r>
            <a:r>
              <a:rPr lang="ru-RU" sz="1800" dirty="0" smtClean="0"/>
              <a:t>экологического </a:t>
            </a:r>
            <a:r>
              <a:rPr lang="ru-RU" sz="1800" dirty="0"/>
              <a:t>нормирования  (ПДК, ОДК, ДОСНП и др</a:t>
            </a:r>
            <a:r>
              <a:rPr lang="ru-RU" sz="1800" dirty="0" smtClean="0"/>
              <a:t>.)</a:t>
            </a:r>
          </a:p>
          <a:p>
            <a:pPr marL="0" indent="0">
              <a:buNone/>
            </a:pPr>
            <a:endParaRPr lang="en-US" sz="1800" dirty="0" smtClean="0"/>
          </a:p>
          <a:p>
            <a:pPr marL="0" indent="0">
              <a:buNone/>
            </a:pPr>
            <a:r>
              <a:rPr lang="ru-RU" sz="1800" dirty="0"/>
              <a:t>Понятие об экологических функциях </a:t>
            </a:r>
            <a:r>
              <a:rPr lang="ru-RU" sz="1800" dirty="0" smtClean="0"/>
              <a:t>почв</a:t>
            </a:r>
            <a:r>
              <a:rPr lang="en-US" sz="1800" dirty="0" smtClean="0"/>
              <a:t> </a:t>
            </a:r>
            <a:r>
              <a:rPr lang="ru-RU" sz="1800" dirty="0" smtClean="0"/>
              <a:t>впервые </a:t>
            </a:r>
            <a:r>
              <a:rPr lang="ru-RU" sz="1800" dirty="0"/>
              <a:t>было представлено в законе о </a:t>
            </a:r>
            <a:r>
              <a:rPr lang="ru-RU" sz="1800" dirty="0" smtClean="0"/>
              <a:t>городских</a:t>
            </a:r>
            <a:r>
              <a:rPr lang="en-US" sz="1800" dirty="0" smtClean="0"/>
              <a:t> </a:t>
            </a:r>
            <a:r>
              <a:rPr lang="ru-RU" sz="1800" dirty="0" smtClean="0"/>
              <a:t>почвах </a:t>
            </a:r>
            <a:r>
              <a:rPr lang="ru-RU" sz="1800" dirty="0"/>
              <a:t>г. Москвы .</a:t>
            </a:r>
          </a:p>
        </p:txBody>
      </p:sp>
      <p:sp>
        <p:nvSpPr>
          <p:cNvPr id="4" name="Заголовок 1"/>
          <p:cNvSpPr txBox="1">
            <a:spLocks/>
          </p:cNvSpPr>
          <p:nvPr/>
        </p:nvSpPr>
        <p:spPr>
          <a:xfrm>
            <a:off x="2391507" y="5187463"/>
            <a:ext cx="9382858" cy="1837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ru-RU" sz="2800" dirty="0">
              <a:latin typeface="+mn-lt"/>
            </a:endParaRPr>
          </a:p>
        </p:txBody>
      </p:sp>
      <p:sp>
        <p:nvSpPr>
          <p:cNvPr id="5" name="Объект 2"/>
          <p:cNvSpPr txBox="1">
            <a:spLocks/>
          </p:cNvSpPr>
          <p:nvPr/>
        </p:nvSpPr>
        <p:spPr>
          <a:xfrm>
            <a:off x="6413372" y="1852001"/>
            <a:ext cx="4580792" cy="4794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ECOLOGICAL FUNCTIONS OF SOILS AND LAND AS INDEPENDENT COMPONENTS OF THE ENVIRONMENT AND CRITERIA FOR THEIR ASSESSMENT AND </a:t>
            </a:r>
            <a:r>
              <a:rPr lang="en-US" sz="1800" dirty="0" smtClean="0"/>
              <a:t>STANDARDING</a:t>
            </a:r>
            <a:endParaRPr lang="ru-RU" sz="1800" dirty="0"/>
          </a:p>
          <a:p>
            <a:pPr marL="0" indent="0">
              <a:buNone/>
            </a:pPr>
            <a:r>
              <a:rPr lang="en-US" sz="1800" dirty="0" smtClean="0"/>
              <a:t>When </a:t>
            </a:r>
            <a:r>
              <a:rPr lang="en-US" sz="1800" dirty="0"/>
              <a:t>assessing soils and lands from the perspective of their degradation, they most often talk about the level of loss of their ecological functions. In this regard, we will consider approaches to the assessment and regulation of soils and lands based on accounting and characteristics of their environmental functions.</a:t>
            </a:r>
          </a:p>
          <a:p>
            <a:pPr marL="0" indent="0">
              <a:buNone/>
            </a:pPr>
            <a:r>
              <a:rPr lang="en-US" sz="1800" dirty="0"/>
              <a:t>In recent years, in foreign literature, environmental functions have been considered as “ecosystem services” in order to emphasize the fact that they can be expressed in monetary terms.</a:t>
            </a:r>
            <a:endParaRPr lang="ru-RU" sz="1800" dirty="0"/>
          </a:p>
        </p:txBody>
      </p:sp>
      <p:sp>
        <p:nvSpPr>
          <p:cNvPr id="6" name="Номер слайда 5"/>
          <p:cNvSpPr>
            <a:spLocks noGrp="1"/>
          </p:cNvSpPr>
          <p:nvPr>
            <p:ph type="sldNum" sz="quarter" idx="12"/>
          </p:nvPr>
        </p:nvSpPr>
        <p:spPr/>
        <p:txBody>
          <a:bodyPr/>
          <a:lstStyle/>
          <a:p>
            <a:fld id="{4C4E87E8-1CDE-4511-85D2-1907918CAD22}" type="slidenum">
              <a:rPr lang="ru-RU" smtClean="0"/>
              <a:t>14</a:t>
            </a:fld>
            <a:endParaRPr lang="ru-RU" dirty="0"/>
          </a:p>
        </p:txBody>
      </p:sp>
    </p:spTree>
    <p:extLst>
      <p:ext uri="{BB962C8B-B14F-4D97-AF65-F5344CB8AC3E}">
        <p14:creationId xmlns:p14="http://schemas.microsoft.com/office/powerpoint/2010/main" val="3536635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220" y="353128"/>
            <a:ext cx="10515600" cy="1325563"/>
          </a:xfrm>
        </p:spPr>
        <p:txBody>
          <a:bodyPr>
            <a:noAutofit/>
          </a:bodyPr>
          <a:lstStyle/>
          <a:p>
            <a:pPr algn="ctr"/>
            <a:r>
              <a:rPr lang="ru-RU" sz="3200" dirty="0" smtClean="0"/>
              <a:t>Земли, их  экологические функции</a:t>
            </a:r>
            <a:r>
              <a:rPr lang="ru-RU" sz="3200" dirty="0" smtClean="0"/>
              <a:t>, </a:t>
            </a:r>
            <a:br>
              <a:rPr lang="ru-RU" sz="3200" dirty="0" smtClean="0"/>
            </a:br>
            <a:r>
              <a:rPr lang="ru-RU" sz="3200" dirty="0" smtClean="0"/>
              <a:t>оценка и нормирование</a:t>
            </a:r>
            <a:r>
              <a:rPr lang="ru-RU" sz="3200" b="1" dirty="0"/>
              <a:t/>
            </a:r>
            <a:br>
              <a:rPr lang="ru-RU" sz="3200" b="1" dirty="0"/>
            </a:br>
            <a:endParaRPr lang="ru-RU" sz="3200" b="1" dirty="0"/>
          </a:p>
        </p:txBody>
      </p:sp>
      <p:sp>
        <p:nvSpPr>
          <p:cNvPr id="3" name="Объект 2"/>
          <p:cNvSpPr>
            <a:spLocks noGrp="1"/>
          </p:cNvSpPr>
          <p:nvPr>
            <p:ph idx="1"/>
          </p:nvPr>
        </p:nvSpPr>
        <p:spPr>
          <a:xfrm>
            <a:off x="794759" y="1478422"/>
            <a:ext cx="4608114" cy="5305332"/>
          </a:xfrm>
        </p:spPr>
        <p:txBody>
          <a:bodyPr numCol="1">
            <a:noAutofit/>
          </a:bodyPr>
          <a:lstStyle/>
          <a:p>
            <a:pPr marL="0" indent="0">
              <a:buNone/>
            </a:pPr>
            <a:r>
              <a:rPr lang="ru-RU" sz="1800" dirty="0" smtClean="0"/>
              <a:t>В настоящее время, в отличие от почв, ни в научном, ни в законодательном плане не сформулировано определенное представление об  экологических функций земель, их оценке и нормирования. В связи с этим  может быть предложена  следующая рабочая формулировка экологических функций земель.</a:t>
            </a:r>
          </a:p>
          <a:p>
            <a:pPr marL="0" indent="0">
              <a:buNone/>
            </a:pPr>
            <a:r>
              <a:rPr lang="ru-RU" sz="1800" b="1" dirty="0" smtClean="0"/>
              <a:t>Экологические функции земель </a:t>
            </a:r>
            <a:r>
              <a:rPr lang="ru-RU" sz="1800" dirty="0" smtClean="0"/>
              <a:t>– способность земель как отдельного территориального образования (земельного участка) осуществлять функционирование сложившегося в границах этого образования  уникального природного комплекса и его взаимодействие с сопредельными природными средами при разных вариантах землепользования и антропогенной нагрузки.</a:t>
            </a:r>
          </a:p>
          <a:p>
            <a:pPr marL="0" indent="0">
              <a:buNone/>
            </a:pPr>
            <a:r>
              <a:rPr lang="ru-RU" sz="1800" dirty="0" smtClean="0"/>
              <a:t> </a:t>
            </a:r>
          </a:p>
          <a:p>
            <a:pPr marL="0" indent="0">
              <a:buNone/>
            </a:pPr>
            <a:endParaRPr lang="ru-RU" sz="1800" dirty="0"/>
          </a:p>
        </p:txBody>
      </p:sp>
      <p:sp>
        <p:nvSpPr>
          <p:cNvPr id="4" name="Объект 2"/>
          <p:cNvSpPr txBox="1">
            <a:spLocks/>
          </p:cNvSpPr>
          <p:nvPr/>
        </p:nvSpPr>
        <p:spPr>
          <a:xfrm>
            <a:off x="6195701" y="1478422"/>
            <a:ext cx="5461433" cy="530533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LAND, ENVIRONMENTAL FUNCTIONS, EVALUATION AND NORMATION.</a:t>
            </a:r>
          </a:p>
          <a:p>
            <a:pPr marL="0" indent="0">
              <a:buNone/>
            </a:pPr>
            <a:r>
              <a:rPr lang="en-US" sz="1600" dirty="0"/>
              <a:t>At present, in contrast to soils, neither scientifically nor legislatively a definite understanding of the ecological functions of lands, their assessment and regulation has been formulated. In this regard, the following working formulation of the ecological functions of lands as independent components of the environment can be proposed.</a:t>
            </a:r>
          </a:p>
          <a:p>
            <a:pPr marL="0" indent="0">
              <a:buNone/>
            </a:pPr>
            <a:r>
              <a:rPr lang="en-US" sz="1600" dirty="0"/>
              <a:t>Ecological functions of lands - the ability of lands, as a separate territorial formation (land plot), to carry out the functioning of the unique natural complex that has developed within the boundaries of this formation and is closely connected with it and its interaction with</a:t>
            </a:r>
          </a:p>
          <a:p>
            <a:pPr marL="0" indent="0">
              <a:buNone/>
            </a:pPr>
            <a:r>
              <a:rPr lang="en-US" sz="1600" dirty="0"/>
              <a:t>adjacent natural environments and territories, taking into account the specifics of natural conditions and under different land use options and anthropogenic load.</a:t>
            </a:r>
            <a:r>
              <a:rPr lang="ru-RU" sz="1600" dirty="0" smtClean="0"/>
              <a:t> </a:t>
            </a:r>
          </a:p>
          <a:p>
            <a:pPr marL="0" indent="0">
              <a:buFont typeface="Arial" panose="020B0604020202020204" pitchFamily="34" charset="0"/>
              <a:buNone/>
            </a:pPr>
            <a:endParaRPr lang="ru-RU" sz="1800" dirty="0"/>
          </a:p>
        </p:txBody>
      </p:sp>
      <p:sp>
        <p:nvSpPr>
          <p:cNvPr id="5" name="Номер слайда 4"/>
          <p:cNvSpPr>
            <a:spLocks noGrp="1"/>
          </p:cNvSpPr>
          <p:nvPr>
            <p:ph type="sldNum" sz="quarter" idx="12"/>
          </p:nvPr>
        </p:nvSpPr>
        <p:spPr/>
        <p:txBody>
          <a:bodyPr/>
          <a:lstStyle/>
          <a:p>
            <a:fld id="{4C4E87E8-1CDE-4511-85D2-1907918CAD22}" type="slidenum">
              <a:rPr lang="ru-RU" smtClean="0"/>
              <a:t>15</a:t>
            </a:fld>
            <a:endParaRPr lang="ru-RU" dirty="0"/>
          </a:p>
        </p:txBody>
      </p:sp>
    </p:spTree>
    <p:extLst>
      <p:ext uri="{BB962C8B-B14F-4D97-AF65-F5344CB8AC3E}">
        <p14:creationId xmlns:p14="http://schemas.microsoft.com/office/powerpoint/2010/main" val="2113698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ChangeAspect="1"/>
          </p:cNvPicPr>
          <p:nvPr/>
        </p:nvPicPr>
        <p:blipFill>
          <a:blip r:embed="rId2"/>
          <a:stretch>
            <a:fillRect/>
          </a:stretch>
        </p:blipFill>
        <p:spPr>
          <a:xfrm>
            <a:off x="0" y="3305389"/>
            <a:ext cx="4571196" cy="3329024"/>
          </a:xfrm>
          <a:prstGeom prst="rect">
            <a:avLst/>
          </a:prstGeom>
        </p:spPr>
      </p:pic>
      <p:sp>
        <p:nvSpPr>
          <p:cNvPr id="8" name="Прямоугольник 7"/>
          <p:cNvSpPr/>
          <p:nvPr/>
        </p:nvSpPr>
        <p:spPr>
          <a:xfrm>
            <a:off x="6798748" y="3941347"/>
            <a:ext cx="5108910" cy="2554545"/>
          </a:xfrm>
          <a:prstGeom prst="rect">
            <a:avLst/>
          </a:prstGeom>
        </p:spPr>
        <p:txBody>
          <a:bodyPr wrap="square">
            <a:spAutoFit/>
          </a:bodyPr>
          <a:lstStyle/>
          <a:p>
            <a:pPr algn="ctr"/>
            <a:r>
              <a:rPr lang="ru-RU" sz="2000" dirty="0"/>
              <a:t>В целях гармонизации </a:t>
            </a:r>
            <a:r>
              <a:rPr lang="ru-RU" sz="2000" dirty="0" smtClean="0"/>
              <a:t>природно-антропогенной обстановки требуется </a:t>
            </a:r>
            <a:r>
              <a:rPr lang="ru-RU" sz="2000" dirty="0"/>
              <a:t>сбалансированное </a:t>
            </a:r>
            <a:r>
              <a:rPr lang="ru-RU" sz="2000" dirty="0" smtClean="0">
                <a:solidFill>
                  <a:srgbClr val="FF0000"/>
                </a:solidFill>
              </a:rPr>
              <a:t>землеустройство</a:t>
            </a:r>
            <a:r>
              <a:rPr lang="ru-RU" sz="2000" dirty="0" smtClean="0"/>
              <a:t> территорий на основе экологически обоснованной  организации </a:t>
            </a:r>
            <a:r>
              <a:rPr lang="ru-RU" sz="2000" dirty="0"/>
              <a:t>земельных участков разного хозяйственного назначения при  соблюдении </a:t>
            </a:r>
            <a:r>
              <a:rPr lang="ru-RU" sz="2000" dirty="0" smtClean="0"/>
              <a:t>требований </a:t>
            </a:r>
            <a:r>
              <a:rPr lang="ru-RU" sz="2000" dirty="0"/>
              <a:t>э</a:t>
            </a:r>
            <a:r>
              <a:rPr lang="ru-RU" sz="2000" dirty="0" smtClean="0"/>
              <a:t>кологической экспертизы.</a:t>
            </a:r>
            <a:endParaRPr lang="ru-RU" sz="2000" dirty="0"/>
          </a:p>
        </p:txBody>
      </p:sp>
      <p:sp>
        <p:nvSpPr>
          <p:cNvPr id="9" name="Прямоугольник 8"/>
          <p:cNvSpPr/>
          <p:nvPr/>
        </p:nvSpPr>
        <p:spPr>
          <a:xfrm>
            <a:off x="4109686" y="5988082"/>
            <a:ext cx="2141503" cy="646331"/>
          </a:xfrm>
          <a:prstGeom prst="rect">
            <a:avLst/>
          </a:prstGeom>
        </p:spPr>
        <p:txBody>
          <a:bodyPr wrap="square">
            <a:spAutoFit/>
          </a:bodyPr>
          <a:lstStyle/>
          <a:p>
            <a:pPr algn="ctr"/>
            <a:r>
              <a:rPr lang="ru-RU" dirty="0">
                <a:solidFill>
                  <a:srgbClr val="CB9813"/>
                </a:solidFill>
              </a:rPr>
              <a:t>прямые связи; </a:t>
            </a:r>
          </a:p>
          <a:p>
            <a:pPr algn="ctr"/>
            <a:r>
              <a:rPr lang="ru-RU" dirty="0">
                <a:solidFill>
                  <a:srgbClr val="CB9813"/>
                </a:solidFill>
              </a:rPr>
              <a:t>обратные связи</a:t>
            </a:r>
          </a:p>
        </p:txBody>
      </p:sp>
      <p:sp>
        <p:nvSpPr>
          <p:cNvPr id="13" name="Прямоугольник 12"/>
          <p:cNvSpPr/>
          <p:nvPr/>
        </p:nvSpPr>
        <p:spPr>
          <a:xfrm>
            <a:off x="467214" y="5889976"/>
            <a:ext cx="6862273" cy="369332"/>
          </a:xfrm>
          <a:prstGeom prst="rect">
            <a:avLst/>
          </a:prstGeom>
        </p:spPr>
        <p:txBody>
          <a:bodyPr wrap="square">
            <a:spAutoFit/>
          </a:bodyPr>
          <a:lstStyle/>
          <a:p>
            <a:pPr algn="r"/>
            <a:r>
              <a:rPr lang="ru-RU" b="1" dirty="0"/>
              <a:t> </a:t>
            </a:r>
            <a:endParaRPr lang="ru-RU" dirty="0"/>
          </a:p>
        </p:txBody>
      </p:sp>
      <p:sp>
        <p:nvSpPr>
          <p:cNvPr id="7" name="Прямоугольник 6"/>
          <p:cNvSpPr/>
          <p:nvPr/>
        </p:nvSpPr>
        <p:spPr>
          <a:xfrm>
            <a:off x="9032904" y="290148"/>
            <a:ext cx="2731203" cy="1384995"/>
          </a:xfrm>
          <a:prstGeom prst="rect">
            <a:avLst/>
          </a:prstGeom>
        </p:spPr>
        <p:txBody>
          <a:bodyPr wrap="square">
            <a:spAutoFit/>
          </a:bodyPr>
          <a:lstStyle/>
          <a:p>
            <a:pPr algn="ctr"/>
            <a:r>
              <a:rPr lang="en-US" sz="1400" dirty="0"/>
              <a:t>And also, to provide an environmentally sound placement of land plots for various economic purposes, subject to the permitting requirements of the Environmental Expertise </a:t>
            </a:r>
            <a:r>
              <a:rPr lang="en-US" sz="1400" dirty="0">
                <a:solidFill>
                  <a:srgbClr val="FF0000"/>
                </a:solidFill>
              </a:rPr>
              <a:t>(EIA).</a:t>
            </a:r>
            <a:endParaRPr lang="ru-RU" sz="1400" dirty="0">
              <a:solidFill>
                <a:srgbClr val="FF0000"/>
              </a:solidFill>
            </a:endParaRPr>
          </a:p>
        </p:txBody>
      </p:sp>
      <p:sp>
        <p:nvSpPr>
          <p:cNvPr id="3" name="Прямоугольник 2"/>
          <p:cNvSpPr/>
          <p:nvPr/>
        </p:nvSpPr>
        <p:spPr>
          <a:xfrm>
            <a:off x="9287359" y="2243792"/>
            <a:ext cx="2851639" cy="954107"/>
          </a:xfrm>
          <a:prstGeom prst="rect">
            <a:avLst/>
          </a:prstGeom>
        </p:spPr>
        <p:txBody>
          <a:bodyPr wrap="square">
            <a:spAutoFit/>
          </a:bodyPr>
          <a:lstStyle/>
          <a:p>
            <a:r>
              <a:rPr lang="en-US" sz="1400" dirty="0"/>
              <a:t>For the purpose of harmonization, a balanced environmentally oriented land management of territories is required</a:t>
            </a:r>
            <a:endParaRPr lang="ru-RU" sz="1400" dirty="0"/>
          </a:p>
        </p:txBody>
      </p:sp>
      <p:sp>
        <p:nvSpPr>
          <p:cNvPr id="4" name="Прямоугольник 3"/>
          <p:cNvSpPr/>
          <p:nvPr/>
        </p:nvSpPr>
        <p:spPr>
          <a:xfrm>
            <a:off x="9315393" y="1597461"/>
            <a:ext cx="2592265" cy="523220"/>
          </a:xfrm>
          <a:prstGeom prst="rect">
            <a:avLst/>
          </a:prstGeom>
        </p:spPr>
        <p:txBody>
          <a:bodyPr wrap="square">
            <a:spAutoFit/>
          </a:bodyPr>
          <a:lstStyle/>
          <a:p>
            <a:r>
              <a:rPr lang="en-US" sz="1400" dirty="0"/>
              <a:t>direct connections;</a:t>
            </a:r>
          </a:p>
          <a:p>
            <a:r>
              <a:rPr lang="en-US" sz="1400" dirty="0"/>
              <a:t>feedbacks</a:t>
            </a:r>
            <a:endParaRPr lang="ru-RU" sz="1400" dirty="0"/>
          </a:p>
        </p:txBody>
      </p:sp>
      <p:sp>
        <p:nvSpPr>
          <p:cNvPr id="2" name="Прямоугольник 1"/>
          <p:cNvSpPr/>
          <p:nvPr/>
        </p:nvSpPr>
        <p:spPr>
          <a:xfrm>
            <a:off x="198955" y="119090"/>
            <a:ext cx="8637396" cy="3139321"/>
          </a:xfrm>
          <a:prstGeom prst="rect">
            <a:avLst/>
          </a:prstGeom>
        </p:spPr>
        <p:txBody>
          <a:bodyPr wrap="square">
            <a:spAutoFit/>
          </a:bodyPr>
          <a:lstStyle/>
          <a:p>
            <a:r>
              <a:rPr lang="ru-RU" dirty="0"/>
              <a:t>При такой трактовке экологических функций земель можно по аналогии с приведенной выше трактовкой экологического функционирования почв предложить определение внутреннего и внешнего функционирования земель, как функционирования, сложившегося в границах земельного участка, природного комплекса.</a:t>
            </a:r>
          </a:p>
          <a:p>
            <a:r>
              <a:rPr lang="ru-RU" dirty="0"/>
              <a:t>В качестве подходов к оценке и нормированию экологических функций земель могут быть использованы отклонения от рекомендуемых для конкретных  регионов  страны </a:t>
            </a:r>
            <a:r>
              <a:rPr lang="ru-RU" dirty="0" smtClean="0"/>
              <a:t>нормативов, которые могут быть </a:t>
            </a:r>
            <a:r>
              <a:rPr lang="ru-RU" dirty="0"/>
              <a:t>представлены:</a:t>
            </a:r>
          </a:p>
          <a:p>
            <a:pPr marL="285750" indent="-20638">
              <a:buFont typeface="Arial" panose="020B0604020202020204" pitchFamily="34" charset="0"/>
              <a:buChar char="•"/>
            </a:pPr>
            <a:r>
              <a:rPr lang="ru-RU" dirty="0"/>
              <a:t>оптимальным соотношений земельных угодий</a:t>
            </a:r>
          </a:p>
          <a:p>
            <a:pPr marL="285750" indent="-20638">
              <a:buFont typeface="Arial" panose="020B0604020202020204" pitchFamily="34" charset="0"/>
              <a:buChar char="•"/>
            </a:pPr>
            <a:r>
              <a:rPr lang="ru-RU" dirty="0"/>
              <a:t> показателями общей </a:t>
            </a:r>
            <a:r>
              <a:rPr lang="ru-RU" dirty="0" err="1"/>
              <a:t>нарушенности</a:t>
            </a:r>
            <a:r>
              <a:rPr lang="ru-RU" dirty="0"/>
              <a:t> ландшафта</a:t>
            </a:r>
          </a:p>
          <a:p>
            <a:pPr marL="285750" indent="-20638">
              <a:buFont typeface="Arial" panose="020B0604020202020204" pitchFamily="34" charset="0"/>
              <a:buChar char="•"/>
            </a:pPr>
            <a:r>
              <a:rPr lang="ru-RU" dirty="0"/>
              <a:t> процента площади земель, подверженных </a:t>
            </a:r>
            <a:r>
              <a:rPr lang="ru-RU" dirty="0" err="1"/>
              <a:t>деградационным</a:t>
            </a:r>
            <a:r>
              <a:rPr lang="ru-RU" dirty="0"/>
              <a:t> процессам и т. д.</a:t>
            </a:r>
          </a:p>
        </p:txBody>
      </p:sp>
      <p:sp>
        <p:nvSpPr>
          <p:cNvPr id="6" name="Номер слайда 5"/>
          <p:cNvSpPr>
            <a:spLocks noGrp="1"/>
          </p:cNvSpPr>
          <p:nvPr>
            <p:ph type="sldNum" sz="quarter" idx="12"/>
          </p:nvPr>
        </p:nvSpPr>
        <p:spPr/>
        <p:txBody>
          <a:bodyPr/>
          <a:lstStyle/>
          <a:p>
            <a:fld id="{4C4E87E8-1CDE-4511-85D2-1907918CAD22}" type="slidenum">
              <a:rPr lang="ru-RU" smtClean="0"/>
              <a:t>16</a:t>
            </a:fld>
            <a:endParaRPr lang="ru-RU" dirty="0"/>
          </a:p>
        </p:txBody>
      </p:sp>
    </p:spTree>
    <p:extLst>
      <p:ext uri="{BB962C8B-B14F-4D97-AF65-F5344CB8AC3E}">
        <p14:creationId xmlns:p14="http://schemas.microsoft.com/office/powerpoint/2010/main" val="1786284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55149" y="467675"/>
            <a:ext cx="7787054" cy="1322998"/>
          </a:xfrm>
        </p:spPr>
        <p:txBody>
          <a:bodyPr>
            <a:normAutofit/>
          </a:bodyPr>
          <a:lstStyle/>
          <a:p>
            <a:pPr algn="ctr"/>
            <a:r>
              <a:rPr lang="ru-RU" sz="3200" b="1" dirty="0" smtClean="0"/>
              <a:t>Официальные оценки экологического  состояния  почв и земель</a:t>
            </a:r>
            <a:endParaRPr lang="ru-RU" sz="3200" b="1" dirty="0"/>
          </a:p>
        </p:txBody>
      </p:sp>
      <p:sp>
        <p:nvSpPr>
          <p:cNvPr id="3" name="Объект 2"/>
          <p:cNvSpPr>
            <a:spLocks noGrp="1"/>
          </p:cNvSpPr>
          <p:nvPr>
            <p:ph idx="1"/>
          </p:nvPr>
        </p:nvSpPr>
        <p:spPr>
          <a:xfrm>
            <a:off x="710013" y="2016276"/>
            <a:ext cx="5682241" cy="4351338"/>
          </a:xfrm>
        </p:spPr>
        <p:txBody>
          <a:bodyPr numCol="1">
            <a:normAutofit/>
          </a:bodyPr>
          <a:lstStyle/>
          <a:p>
            <a:pPr marL="0" indent="0">
              <a:buNone/>
            </a:pPr>
            <a:r>
              <a:rPr lang="ru-RU" sz="1800" dirty="0" smtClean="0"/>
              <a:t>В основу оценки экологического состояния почв и земель может быть положены  таблицы критериев, имеющая определенный официальный статус. В этих таблицах установлено</a:t>
            </a:r>
            <a:r>
              <a:rPr lang="ru-RU" sz="1800" dirty="0" smtClean="0">
                <a:solidFill>
                  <a:schemeClr val="accent5"/>
                </a:solidFill>
              </a:rPr>
              <a:t> </a:t>
            </a:r>
            <a:r>
              <a:rPr lang="ru-RU" sz="1800" dirty="0" smtClean="0">
                <a:solidFill>
                  <a:srgbClr val="FF0000"/>
                </a:solidFill>
              </a:rPr>
              <a:t>пять степеней деградации почв и земель от условно нулевого до катастрофического. </a:t>
            </a:r>
          </a:p>
          <a:p>
            <a:pPr marL="0" indent="0">
              <a:buNone/>
            </a:pPr>
            <a:endParaRPr lang="ru-RU" sz="1800" dirty="0" smtClean="0"/>
          </a:p>
          <a:p>
            <a:pPr marL="0" indent="0">
              <a:buNone/>
            </a:pPr>
            <a:endParaRPr lang="ru-RU" sz="1800" dirty="0"/>
          </a:p>
        </p:txBody>
      </p:sp>
      <p:sp>
        <p:nvSpPr>
          <p:cNvPr id="4" name="Объект 2"/>
          <p:cNvSpPr txBox="1">
            <a:spLocks/>
          </p:cNvSpPr>
          <p:nvPr/>
        </p:nvSpPr>
        <p:spPr>
          <a:xfrm>
            <a:off x="7357928" y="2102264"/>
            <a:ext cx="4033615" cy="410297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Official assessments of the ecological state of soils and lands</a:t>
            </a:r>
          </a:p>
          <a:p>
            <a:pPr marL="0" indent="0">
              <a:buNone/>
            </a:pPr>
            <a:r>
              <a:rPr lang="en-US" sz="1800" dirty="0"/>
              <a:t>The assessment of the ecological state of soils and lands can be based on tables of criteria that have a certain official status. These tables establish five degrees of soil and land degradation</a:t>
            </a:r>
          </a:p>
          <a:p>
            <a:pPr marL="0" indent="0">
              <a:buNone/>
            </a:pPr>
            <a:r>
              <a:rPr lang="en-US" sz="1800" dirty="0"/>
              <a:t>From conditionally zero to catastrophic.</a:t>
            </a:r>
            <a:endParaRPr lang="ru-RU" sz="1800" dirty="0" smtClean="0"/>
          </a:p>
          <a:p>
            <a:pPr marL="0" indent="0">
              <a:buFont typeface="Arial" panose="020B0604020202020204" pitchFamily="34" charset="0"/>
              <a:buNone/>
            </a:pPr>
            <a:endParaRPr lang="ru-RU" sz="1800" dirty="0"/>
          </a:p>
        </p:txBody>
      </p:sp>
      <p:sp>
        <p:nvSpPr>
          <p:cNvPr id="5" name="Номер слайда 4"/>
          <p:cNvSpPr>
            <a:spLocks noGrp="1"/>
          </p:cNvSpPr>
          <p:nvPr>
            <p:ph type="sldNum" sz="quarter" idx="12"/>
          </p:nvPr>
        </p:nvSpPr>
        <p:spPr/>
        <p:txBody>
          <a:bodyPr/>
          <a:lstStyle/>
          <a:p>
            <a:fld id="{4C4E87E8-1CDE-4511-85D2-1907918CAD22}" type="slidenum">
              <a:rPr lang="ru-RU" smtClean="0"/>
              <a:t>17</a:t>
            </a:fld>
            <a:endParaRPr lang="ru-RU" dirty="0"/>
          </a:p>
        </p:txBody>
      </p:sp>
      <p:pic>
        <p:nvPicPr>
          <p:cNvPr id="6" name="Рисунок 5"/>
          <p:cNvPicPr>
            <a:picLocks noChangeAspect="1"/>
          </p:cNvPicPr>
          <p:nvPr/>
        </p:nvPicPr>
        <p:blipFill>
          <a:blip r:embed="rId2"/>
          <a:stretch>
            <a:fillRect/>
          </a:stretch>
        </p:blipFill>
        <p:spPr>
          <a:xfrm>
            <a:off x="1870608" y="4060825"/>
            <a:ext cx="4004752" cy="2659405"/>
          </a:xfrm>
          <a:prstGeom prst="rect">
            <a:avLst/>
          </a:prstGeom>
          <a:ln>
            <a:noFill/>
          </a:ln>
          <a:effectLst>
            <a:softEdge rad="112500"/>
          </a:effectLst>
        </p:spPr>
      </p:pic>
      <p:sp>
        <p:nvSpPr>
          <p:cNvPr id="7" name="Прямоугольник 6"/>
          <p:cNvSpPr/>
          <p:nvPr/>
        </p:nvSpPr>
        <p:spPr>
          <a:xfrm>
            <a:off x="1855149" y="4060825"/>
            <a:ext cx="4035669" cy="2660650"/>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61058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077" y="21772"/>
            <a:ext cx="10671048" cy="704686"/>
          </a:xfrm>
        </p:spPr>
        <p:txBody>
          <a:bodyPr>
            <a:noAutofit/>
          </a:bodyPr>
          <a:lstStyle/>
          <a:p>
            <a:pPr algn="ctr"/>
            <a:r>
              <a:rPr lang="ru-RU" sz="2400" b="1" dirty="0">
                <a:solidFill>
                  <a:srgbClr val="FF0000"/>
                </a:solidFill>
              </a:rPr>
              <a:t>Качественная</a:t>
            </a:r>
            <a:r>
              <a:rPr lang="ru-RU" sz="2400" b="1" dirty="0"/>
              <a:t> 5-уровневая шкала, представленная в официальных документах</a:t>
            </a:r>
            <a:endParaRPr lang="ru-RU" sz="2400" dirty="0"/>
          </a:p>
        </p:txBody>
      </p:sp>
      <p:sp>
        <p:nvSpPr>
          <p:cNvPr id="3" name="Объект 2"/>
          <p:cNvSpPr>
            <a:spLocks noGrp="1"/>
          </p:cNvSpPr>
          <p:nvPr>
            <p:ph idx="1"/>
          </p:nvPr>
        </p:nvSpPr>
        <p:spPr>
          <a:xfrm>
            <a:off x="743201" y="726457"/>
            <a:ext cx="10671048" cy="977653"/>
          </a:xfrm>
        </p:spPr>
        <p:txBody>
          <a:bodyPr>
            <a:normAutofit/>
          </a:bodyPr>
          <a:lstStyle/>
          <a:p>
            <a:pPr marL="0" indent="0" algn="ctr">
              <a:buNone/>
            </a:pPr>
            <a:r>
              <a:rPr lang="ru-RU" sz="1800" i="1" dirty="0"/>
              <a:t>Оценка и ранжирование значений экологического состояния почв и окружающей среды и антропогенного воздействия</a:t>
            </a:r>
          </a:p>
        </p:txBody>
      </p:sp>
      <p:graphicFrame>
        <p:nvGraphicFramePr>
          <p:cNvPr id="5" name="Таблица 4"/>
          <p:cNvGraphicFramePr>
            <a:graphicFrameLocks noGrp="1"/>
          </p:cNvGraphicFramePr>
          <p:nvPr>
            <p:extLst>
              <p:ext uri="{D42A27DB-BD31-4B8C-83A1-F6EECF244321}">
                <p14:modId xmlns:p14="http://schemas.microsoft.com/office/powerpoint/2010/main" val="951570041"/>
              </p:ext>
            </p:extLst>
          </p:nvPr>
        </p:nvGraphicFramePr>
        <p:xfrm>
          <a:off x="171702" y="1458344"/>
          <a:ext cx="11814047" cy="5267086"/>
        </p:xfrm>
        <a:graphic>
          <a:graphicData uri="http://schemas.openxmlformats.org/drawingml/2006/table">
            <a:tbl>
              <a:tblPr firstRow="1" firstCol="1" lastRow="1" lastCol="1" bandRow="1" bandCol="1">
                <a:tableStyleId>{5940675A-B579-460E-94D1-54222C63F5DA}</a:tableStyleId>
              </a:tblPr>
              <a:tblGrid>
                <a:gridCol w="1611214">
                  <a:extLst>
                    <a:ext uri="{9D8B030D-6E8A-4147-A177-3AD203B41FA5}">
                      <a16:colId xmlns:a16="http://schemas.microsoft.com/office/drawing/2014/main" val="4228351792"/>
                    </a:ext>
                  </a:extLst>
                </a:gridCol>
                <a:gridCol w="1824829">
                  <a:extLst>
                    <a:ext uri="{9D8B030D-6E8A-4147-A177-3AD203B41FA5}">
                      <a16:colId xmlns:a16="http://schemas.microsoft.com/office/drawing/2014/main" val="3028908995"/>
                    </a:ext>
                  </a:extLst>
                </a:gridCol>
                <a:gridCol w="1715749">
                  <a:extLst>
                    <a:ext uri="{9D8B030D-6E8A-4147-A177-3AD203B41FA5}">
                      <a16:colId xmlns:a16="http://schemas.microsoft.com/office/drawing/2014/main" val="3773973900"/>
                    </a:ext>
                  </a:extLst>
                </a:gridCol>
                <a:gridCol w="1824829">
                  <a:extLst>
                    <a:ext uri="{9D8B030D-6E8A-4147-A177-3AD203B41FA5}">
                      <a16:colId xmlns:a16="http://schemas.microsoft.com/office/drawing/2014/main" val="1582577910"/>
                    </a:ext>
                  </a:extLst>
                </a:gridCol>
                <a:gridCol w="1824829">
                  <a:extLst>
                    <a:ext uri="{9D8B030D-6E8A-4147-A177-3AD203B41FA5}">
                      <a16:colId xmlns:a16="http://schemas.microsoft.com/office/drawing/2014/main" val="474236013"/>
                    </a:ext>
                  </a:extLst>
                </a:gridCol>
                <a:gridCol w="1760366">
                  <a:extLst>
                    <a:ext uri="{9D8B030D-6E8A-4147-A177-3AD203B41FA5}">
                      <a16:colId xmlns:a16="http://schemas.microsoft.com/office/drawing/2014/main" val="3705294140"/>
                    </a:ext>
                  </a:extLst>
                </a:gridCol>
                <a:gridCol w="1252231">
                  <a:extLst>
                    <a:ext uri="{9D8B030D-6E8A-4147-A177-3AD203B41FA5}">
                      <a16:colId xmlns:a16="http://schemas.microsoft.com/office/drawing/2014/main" val="455443073"/>
                    </a:ext>
                  </a:extLst>
                </a:gridCol>
              </a:tblGrid>
              <a:tr h="288354">
                <a:tc rowSpan="2">
                  <a:txBody>
                    <a:bodyPr/>
                    <a:lstStyle/>
                    <a:p>
                      <a:pPr algn="ctr">
                        <a:lnSpc>
                          <a:spcPct val="107000"/>
                        </a:lnSpc>
                        <a:spcAft>
                          <a:spcPts val="0"/>
                        </a:spcAft>
                      </a:pPr>
                      <a:r>
                        <a:rPr lang="ru-RU" sz="1000" b="1" dirty="0">
                          <a:effectLst/>
                        </a:rPr>
                        <a:t>Признак</a:t>
                      </a:r>
                      <a:endParaRPr lang="ru-RU"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gridSpan="5">
                  <a:txBody>
                    <a:bodyPr/>
                    <a:lstStyle/>
                    <a:p>
                      <a:pPr algn="ctr">
                        <a:lnSpc>
                          <a:spcPct val="107000"/>
                        </a:lnSpc>
                        <a:spcAft>
                          <a:spcPts val="0"/>
                        </a:spcAft>
                      </a:pPr>
                      <a:r>
                        <a:rPr lang="ru-RU" sz="1200" b="1" dirty="0">
                          <a:effectLst/>
                        </a:rPr>
                        <a:t>Единая шкала ранжирования состояния окружающей среды и антропогенного воздействия</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algn="ctr">
                        <a:lnSpc>
                          <a:spcPct val="107000"/>
                        </a:lnSpc>
                        <a:spcAft>
                          <a:spcPts val="0"/>
                        </a:spcAft>
                      </a:pPr>
                      <a:r>
                        <a:rPr lang="ru-RU" sz="1000">
                          <a:effectLst/>
                        </a:rPr>
                        <a:t>Источники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39106855"/>
                  </a:ext>
                </a:extLst>
              </a:tr>
              <a:tr h="174060">
                <a:tc vMerge="1">
                  <a:txBody>
                    <a:bodyPr/>
                    <a:lstStyle/>
                    <a:p>
                      <a:endParaRPr lang="ru-RU"/>
                    </a:p>
                  </a:txBody>
                  <a:tcPr/>
                </a:tc>
                <a:tc>
                  <a:txBody>
                    <a:bodyPr/>
                    <a:lstStyle/>
                    <a:p>
                      <a:pPr marL="71755" marR="71755">
                        <a:lnSpc>
                          <a:spcPct val="107000"/>
                        </a:lnSpc>
                        <a:spcAft>
                          <a:spcPts val="0"/>
                        </a:spcAft>
                      </a:pPr>
                      <a:r>
                        <a:rPr lang="ru-RU" sz="1000" b="1" dirty="0">
                          <a:effectLst/>
                        </a:rPr>
                        <a:t>±1</a:t>
                      </a:r>
                      <a:endParaRPr lang="ru-RU"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nSpc>
                          <a:spcPct val="107000"/>
                        </a:lnSpc>
                        <a:spcAft>
                          <a:spcPts val="0"/>
                        </a:spcAft>
                      </a:pPr>
                      <a:r>
                        <a:rPr lang="ru-RU" sz="1000" b="1">
                          <a:effectLst/>
                        </a:rPr>
                        <a:t>±2</a:t>
                      </a:r>
                      <a:endParaRPr lang="ru-RU" sz="10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nSpc>
                          <a:spcPct val="107000"/>
                        </a:lnSpc>
                        <a:spcAft>
                          <a:spcPts val="0"/>
                        </a:spcAft>
                      </a:pPr>
                      <a:r>
                        <a:rPr lang="ru-RU" sz="1000" b="1" dirty="0">
                          <a:effectLst/>
                        </a:rPr>
                        <a:t>±3</a:t>
                      </a:r>
                      <a:endParaRPr lang="ru-RU"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nSpc>
                          <a:spcPct val="107000"/>
                        </a:lnSpc>
                        <a:spcAft>
                          <a:spcPts val="0"/>
                        </a:spcAft>
                      </a:pPr>
                      <a:r>
                        <a:rPr lang="ru-RU" sz="1000" b="1" dirty="0">
                          <a:effectLst/>
                        </a:rPr>
                        <a:t>±4</a:t>
                      </a:r>
                      <a:endParaRPr lang="ru-RU"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nSpc>
                          <a:spcPct val="107000"/>
                        </a:lnSpc>
                        <a:spcAft>
                          <a:spcPts val="0"/>
                        </a:spcAft>
                      </a:pPr>
                      <a:r>
                        <a:rPr lang="ru-RU" sz="1000" b="1" dirty="0">
                          <a:effectLst/>
                        </a:rPr>
                        <a:t>±5</a:t>
                      </a:r>
                      <a:endParaRPr lang="ru-RU"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ru-RU"/>
                    </a:p>
                  </a:txBody>
                  <a:tcPr/>
                </a:tc>
                <a:extLst>
                  <a:ext uri="{0D108BD9-81ED-4DB2-BD59-A6C34878D82A}">
                    <a16:rowId xmlns:a16="http://schemas.microsoft.com/office/drawing/2014/main" val="125477795"/>
                  </a:ext>
                </a:extLst>
              </a:tr>
              <a:tr h="3829312">
                <a:tc rowSpan="2">
                  <a:txBody>
                    <a:bodyPr/>
                    <a:lstStyle/>
                    <a:p>
                      <a:pPr marL="71755" marR="71755" algn="l">
                        <a:lnSpc>
                          <a:spcPct val="107000"/>
                        </a:lnSpc>
                        <a:spcAft>
                          <a:spcPts val="0"/>
                        </a:spcAft>
                      </a:pPr>
                      <a:r>
                        <a:rPr lang="ru-RU" sz="1200" b="1" dirty="0">
                          <a:effectLst/>
                        </a:rPr>
                        <a:t>Качественные признаки состояния ОПС</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gn="l">
                        <a:lnSpc>
                          <a:spcPct val="107000"/>
                        </a:lnSpc>
                        <a:spcAft>
                          <a:spcPts val="0"/>
                        </a:spcAft>
                      </a:pPr>
                      <a:r>
                        <a:rPr lang="ru-RU" sz="1200" b="1" dirty="0">
                          <a:solidFill>
                            <a:srgbClr val="FF0000"/>
                          </a:solidFill>
                          <a:effectLst/>
                        </a:rPr>
                        <a:t>Отсутствие признаков:</a:t>
                      </a:r>
                    </a:p>
                    <a:p>
                      <a:pPr marL="71755" marR="71755" algn="l">
                        <a:lnSpc>
                          <a:spcPct val="107000"/>
                        </a:lnSpc>
                        <a:spcAft>
                          <a:spcPts val="0"/>
                        </a:spcAft>
                      </a:pPr>
                      <a:r>
                        <a:rPr lang="ru-RU" sz="1200" b="1" dirty="0">
                          <a:solidFill>
                            <a:srgbClr val="FF0000"/>
                          </a:solidFill>
                          <a:effectLst/>
                        </a:rPr>
                        <a:t>угнетения</a:t>
                      </a:r>
                      <a:r>
                        <a:rPr lang="ru-RU" sz="1200" b="1" dirty="0">
                          <a:effectLst/>
                        </a:rPr>
                        <a:t> естественных и антропогенных биоценозов;</a:t>
                      </a:r>
                    </a:p>
                    <a:p>
                      <a:pPr marL="71755" marR="71755" algn="l">
                        <a:lnSpc>
                          <a:spcPct val="107000"/>
                        </a:lnSpc>
                        <a:spcAft>
                          <a:spcPts val="0"/>
                        </a:spcAft>
                      </a:pPr>
                      <a:r>
                        <a:rPr lang="ru-RU" sz="1200" b="1" dirty="0">
                          <a:effectLst/>
                        </a:rPr>
                        <a:t>нарушений состояния здоровья из-за влияния ОПС;</a:t>
                      </a:r>
                    </a:p>
                    <a:p>
                      <a:pPr marL="71755" marR="71755" algn="l">
                        <a:lnSpc>
                          <a:spcPct val="107000"/>
                        </a:lnSpc>
                        <a:spcAft>
                          <a:spcPts val="0"/>
                        </a:spcAft>
                      </a:pPr>
                      <a:r>
                        <a:rPr lang="ru-RU" sz="1200" b="1" dirty="0">
                          <a:solidFill>
                            <a:srgbClr val="FF0000"/>
                          </a:solidFill>
                          <a:effectLst/>
                        </a:rPr>
                        <a:t>нарушений природных сфер </a:t>
                      </a:r>
                      <a:r>
                        <a:rPr lang="ru-RU" sz="1200" b="1" dirty="0">
                          <a:effectLst/>
                        </a:rPr>
                        <a:t>и их функционального равновесия</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gn="l">
                        <a:lnSpc>
                          <a:spcPct val="107000"/>
                        </a:lnSpc>
                        <a:spcAft>
                          <a:spcPts val="0"/>
                        </a:spcAft>
                      </a:pPr>
                      <a:r>
                        <a:rPr lang="ru-RU" sz="1200" b="1" dirty="0">
                          <a:solidFill>
                            <a:srgbClr val="FF0000"/>
                          </a:solidFill>
                          <a:effectLst/>
                        </a:rPr>
                        <a:t>Заметное угнетение </a:t>
                      </a:r>
                      <a:r>
                        <a:rPr lang="ru-RU" sz="1200" b="1" dirty="0">
                          <a:effectLst/>
                        </a:rPr>
                        <a:t>естественных биоценозов, использование земель для производства </a:t>
                      </a:r>
                      <a:r>
                        <a:rPr lang="ru-RU" sz="1200" b="1" dirty="0">
                          <a:solidFill>
                            <a:srgbClr val="FF0000"/>
                          </a:solidFill>
                          <a:effectLst/>
                        </a:rPr>
                        <a:t>пищевой</a:t>
                      </a:r>
                      <a:r>
                        <a:rPr lang="ru-RU" sz="1200" b="1" dirty="0">
                          <a:effectLst/>
                        </a:rPr>
                        <a:t> </a:t>
                      </a:r>
                      <a:r>
                        <a:rPr lang="ru-RU" sz="1200" b="1" dirty="0">
                          <a:solidFill>
                            <a:srgbClr val="FF0000"/>
                          </a:solidFill>
                          <a:effectLst/>
                        </a:rPr>
                        <a:t>продукции без ограничений</a:t>
                      </a:r>
                      <a:r>
                        <a:rPr lang="ru-RU" sz="1200" b="1" dirty="0">
                          <a:effectLst/>
                        </a:rPr>
                        <a:t>.</a:t>
                      </a:r>
                    </a:p>
                    <a:p>
                      <a:pPr marL="71755" marR="71755" algn="l">
                        <a:lnSpc>
                          <a:spcPct val="107000"/>
                        </a:lnSpc>
                        <a:spcAft>
                          <a:spcPts val="0"/>
                        </a:spcAft>
                      </a:pPr>
                      <a:r>
                        <a:rPr lang="ru-RU" sz="1200" b="1" dirty="0">
                          <a:effectLst/>
                        </a:rPr>
                        <a:t>Природная среда в целом удовлетворительна для существования человека. Признаки нарушений отдельных природных сфер </a:t>
                      </a:r>
                      <a:r>
                        <a:rPr lang="ru-RU" sz="1200" b="1" dirty="0">
                          <a:solidFill>
                            <a:srgbClr val="FF0000"/>
                          </a:solidFill>
                          <a:effectLst/>
                        </a:rPr>
                        <a:t>обратимого характера</a:t>
                      </a:r>
                      <a:endParaRPr lang="ru-RU"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gn="l">
                        <a:lnSpc>
                          <a:spcPct val="107000"/>
                        </a:lnSpc>
                        <a:spcAft>
                          <a:spcPts val="0"/>
                        </a:spcAft>
                      </a:pPr>
                      <a:r>
                        <a:rPr lang="ru-RU" sz="1200" b="1" dirty="0">
                          <a:effectLst/>
                        </a:rPr>
                        <a:t>Природные биоценозы </a:t>
                      </a:r>
                      <a:r>
                        <a:rPr lang="ru-RU" sz="1200" b="1" dirty="0">
                          <a:solidFill>
                            <a:srgbClr val="FF0000"/>
                          </a:solidFill>
                          <a:effectLst/>
                        </a:rPr>
                        <a:t>сильно угнетены, </a:t>
                      </a:r>
                      <a:r>
                        <a:rPr lang="ru-RU" sz="1200" b="1" dirty="0">
                          <a:effectLst/>
                        </a:rPr>
                        <a:t>производство пищевой продукции неэффективно из-за низкого качества и </a:t>
                      </a:r>
                      <a:r>
                        <a:rPr lang="ru-RU" sz="1200" b="1" dirty="0">
                          <a:solidFill>
                            <a:srgbClr val="FF0000"/>
                          </a:solidFill>
                          <a:effectLst/>
                        </a:rPr>
                        <a:t>пониженного плодородия почв. </a:t>
                      </a:r>
                      <a:r>
                        <a:rPr lang="ru-RU" sz="1200" b="1" dirty="0">
                          <a:effectLst/>
                        </a:rPr>
                        <a:t>Здоровье населения заметно ухудшено из-за неблагоприятных условий ОПС. </a:t>
                      </a:r>
                      <a:r>
                        <a:rPr lang="ru-RU" sz="1200" b="1" dirty="0">
                          <a:solidFill>
                            <a:srgbClr val="FF0000"/>
                          </a:solidFill>
                          <a:effectLst/>
                        </a:rPr>
                        <a:t>ОПС не справляется с антропогенными нагрузками</a:t>
                      </a:r>
                      <a:endParaRPr lang="ru-RU"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gn="l">
                        <a:lnSpc>
                          <a:spcPct val="107000"/>
                        </a:lnSpc>
                        <a:spcAft>
                          <a:spcPts val="0"/>
                        </a:spcAft>
                      </a:pPr>
                      <a:r>
                        <a:rPr lang="ru-RU" sz="1200" b="1" dirty="0">
                          <a:effectLst/>
                        </a:rPr>
                        <a:t>Невозможность длительного существования искусственных насаждений, </a:t>
                      </a:r>
                      <a:r>
                        <a:rPr lang="ru-RU" sz="1200" b="1" dirty="0">
                          <a:solidFill>
                            <a:srgbClr val="FF0000"/>
                          </a:solidFill>
                          <a:effectLst/>
                        </a:rPr>
                        <a:t>противопоказанность использования земель для производства продовольственной </a:t>
                      </a:r>
                      <a:r>
                        <a:rPr lang="ru-RU" sz="1200" b="1" dirty="0">
                          <a:effectLst/>
                        </a:rPr>
                        <a:t>продукции.</a:t>
                      </a:r>
                    </a:p>
                    <a:p>
                      <a:pPr marL="71755" marR="71755" algn="l">
                        <a:lnSpc>
                          <a:spcPct val="107000"/>
                        </a:lnSpc>
                        <a:spcAft>
                          <a:spcPts val="0"/>
                        </a:spcAft>
                      </a:pPr>
                      <a:r>
                        <a:rPr lang="ru-RU" sz="1200" b="1" dirty="0">
                          <a:effectLst/>
                        </a:rPr>
                        <a:t>Существенная деградация населения по состоянию здоровья. </a:t>
                      </a:r>
                      <a:r>
                        <a:rPr lang="ru-RU" sz="1200" b="1" dirty="0">
                          <a:solidFill>
                            <a:srgbClr val="FF0000"/>
                          </a:solidFill>
                          <a:effectLst/>
                        </a:rPr>
                        <a:t>Необратимые нарушения природных сфер</a:t>
                      </a:r>
                      <a:r>
                        <a:rPr lang="ru-RU" sz="1200" b="1" dirty="0">
                          <a:effectLst/>
                        </a:rPr>
                        <a:t>, исключающие самовосстановление природной среды в целом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gn="l">
                        <a:lnSpc>
                          <a:spcPct val="107000"/>
                        </a:lnSpc>
                        <a:spcAft>
                          <a:spcPts val="0"/>
                        </a:spcAft>
                      </a:pPr>
                      <a:r>
                        <a:rPr lang="ru-RU" sz="1200" b="1" dirty="0" err="1">
                          <a:effectLst/>
                        </a:rPr>
                        <a:t>Биопродуктивность</a:t>
                      </a:r>
                      <a:r>
                        <a:rPr lang="ru-RU" sz="1200" b="1" dirty="0">
                          <a:effectLst/>
                        </a:rPr>
                        <a:t> земель нулевая.</a:t>
                      </a:r>
                    </a:p>
                    <a:p>
                      <a:pPr marL="71755" marR="71755" algn="l">
                        <a:lnSpc>
                          <a:spcPct val="107000"/>
                        </a:lnSpc>
                        <a:spcAft>
                          <a:spcPts val="0"/>
                        </a:spcAft>
                      </a:pPr>
                      <a:r>
                        <a:rPr lang="ru-RU" sz="1200" b="1" dirty="0">
                          <a:solidFill>
                            <a:srgbClr val="FF0000"/>
                          </a:solidFill>
                          <a:effectLst/>
                        </a:rPr>
                        <a:t>Прямой контакт человека со средой опасен </a:t>
                      </a:r>
                      <a:r>
                        <a:rPr lang="ru-RU" sz="1200" b="1" dirty="0">
                          <a:effectLst/>
                        </a:rPr>
                        <a:t>для здоровья и существования человека.</a:t>
                      </a:r>
                    </a:p>
                    <a:p>
                      <a:pPr marL="71755" marR="71755" algn="l">
                        <a:lnSpc>
                          <a:spcPct val="107000"/>
                        </a:lnSpc>
                        <a:spcAft>
                          <a:spcPts val="0"/>
                        </a:spcAft>
                      </a:pPr>
                      <a:r>
                        <a:rPr lang="ru-RU" sz="1200" b="1" dirty="0">
                          <a:effectLst/>
                        </a:rPr>
                        <a:t>Природные сферы </a:t>
                      </a:r>
                      <a:r>
                        <a:rPr lang="ru-RU" sz="1200" b="1" dirty="0">
                          <a:solidFill>
                            <a:srgbClr val="FF0000"/>
                          </a:solidFill>
                          <a:effectLst/>
                        </a:rPr>
                        <a:t>необратимо нарушены </a:t>
                      </a:r>
                      <a:r>
                        <a:rPr lang="ru-RU" sz="1200" b="1" dirty="0">
                          <a:effectLst/>
                        </a:rPr>
                        <a:t>и не могут выполнять своих функций в окружающей среде</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1755" marR="71755" algn="l">
                        <a:lnSpc>
                          <a:spcPct val="107000"/>
                        </a:lnSpc>
                        <a:spcAft>
                          <a:spcPts val="0"/>
                        </a:spcAft>
                      </a:pPr>
                      <a:r>
                        <a:rPr lang="ru-RU" sz="1100" b="1" dirty="0" smtClean="0">
                          <a:effectLst/>
                        </a:rPr>
                        <a:t>Временная методика определения предотвращения экологического ущерба, 1999</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37389118"/>
                  </a:ext>
                </a:extLst>
              </a:tr>
              <a:tr h="492295">
                <a:tc vMerge="1">
                  <a:txBody>
                    <a:bodyPr/>
                    <a:lstStyle/>
                    <a:p>
                      <a:endParaRPr lang="ru-RU"/>
                    </a:p>
                  </a:txBody>
                  <a:tcPr/>
                </a:tc>
                <a:tc gridSpan="3">
                  <a:txBody>
                    <a:bodyPr/>
                    <a:lstStyle/>
                    <a:p>
                      <a:pPr marL="71755" marR="71755">
                        <a:spcAft>
                          <a:spcPts val="0"/>
                        </a:spcAft>
                      </a:pPr>
                      <a:r>
                        <a:rPr lang="ru-RU" sz="1000" b="1" dirty="0">
                          <a:effectLst/>
                        </a:rPr>
                        <a:t>Удовлетворительная экологическая ситуация</a:t>
                      </a:r>
                      <a:endParaRPr lang="ru-RU" sz="1050" b="1" dirty="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ru-RU"/>
                    </a:p>
                  </a:txBody>
                  <a:tcPr/>
                </a:tc>
                <a:tc hMerge="1">
                  <a:txBody>
                    <a:bodyPr/>
                    <a:lstStyle/>
                    <a:p>
                      <a:endParaRPr lang="ru-RU"/>
                    </a:p>
                  </a:txBody>
                  <a:tcPr/>
                </a:tc>
                <a:tc>
                  <a:txBody>
                    <a:bodyPr/>
                    <a:lstStyle/>
                    <a:p>
                      <a:pPr marL="71755" marR="71755">
                        <a:spcAft>
                          <a:spcPts val="0"/>
                        </a:spcAft>
                      </a:pPr>
                      <a:r>
                        <a:rPr lang="ru-RU" sz="1000" b="1" dirty="0">
                          <a:effectLst/>
                        </a:rPr>
                        <a:t>Чрезвычайная экологическая ситуация</a:t>
                      </a:r>
                      <a:endParaRPr lang="ru-RU" sz="1050" b="1" dirty="0">
                        <a:effectLst/>
                        <a:latin typeface="Times New Roman" panose="02020603050405020304" pitchFamily="18" charset="0"/>
                        <a:ea typeface="Times New Roman" panose="02020603050405020304" pitchFamily="18" charset="0"/>
                      </a:endParaRPr>
                    </a:p>
                  </a:txBody>
                  <a:tcPr marL="0" marR="0" marT="0" marB="0"/>
                </a:tc>
                <a:tc>
                  <a:txBody>
                    <a:bodyPr/>
                    <a:lstStyle/>
                    <a:p>
                      <a:pPr marL="71755" marR="71755">
                        <a:spcAft>
                          <a:spcPts val="0"/>
                        </a:spcAft>
                      </a:pPr>
                      <a:r>
                        <a:rPr lang="ru-RU" sz="1000" b="1" dirty="0">
                          <a:effectLst/>
                        </a:rPr>
                        <a:t>Экологическое бедствие</a:t>
                      </a:r>
                      <a:endParaRPr lang="ru-RU" sz="1050" b="1" dirty="0">
                        <a:effectLst/>
                        <a:latin typeface="Times New Roman" panose="02020603050405020304" pitchFamily="18" charset="0"/>
                        <a:ea typeface="Times New Roman" panose="02020603050405020304" pitchFamily="18" charset="0"/>
                      </a:endParaRPr>
                    </a:p>
                  </a:txBody>
                  <a:tcPr marL="0" marR="0" marT="0" marB="0"/>
                </a:tc>
                <a:tc>
                  <a:txBody>
                    <a:bodyPr/>
                    <a:lstStyle/>
                    <a:p>
                      <a:pPr marL="71755" marR="71755">
                        <a:spcAft>
                          <a:spcPts val="0"/>
                        </a:spcAft>
                      </a:pPr>
                      <a:r>
                        <a:rPr lang="ru-RU" sz="800" b="1" dirty="0" smtClean="0">
                          <a:effectLst/>
                        </a:rPr>
                        <a:t>Критерии</a:t>
                      </a:r>
                      <a:r>
                        <a:rPr lang="ru-RU" sz="800" b="1" baseline="0" dirty="0" smtClean="0">
                          <a:effectLst/>
                        </a:rPr>
                        <a:t> оценки экологической обстановки территорий для выявления зон </a:t>
                      </a:r>
                      <a:r>
                        <a:rPr lang="ru-RU" sz="800" b="1" baseline="0" dirty="0" err="1" smtClean="0">
                          <a:effectLst/>
                        </a:rPr>
                        <a:t>черезвычайной</a:t>
                      </a:r>
                      <a:r>
                        <a:rPr lang="ru-RU" sz="800" b="1" baseline="0" dirty="0" smtClean="0">
                          <a:effectLst/>
                        </a:rPr>
                        <a:t> экологической ситуаций и зон экологических бедствий, 1992</a:t>
                      </a:r>
                      <a:endParaRPr lang="ru-RU" sz="900" b="1"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250310819"/>
                  </a:ext>
                </a:extLst>
              </a:tr>
            </a:tbl>
          </a:graphicData>
        </a:graphic>
      </p:graphicFrame>
      <p:cxnSp>
        <p:nvCxnSpPr>
          <p:cNvPr id="7" name="Прямая со стрелкой 6"/>
          <p:cNvCxnSpPr/>
          <p:nvPr/>
        </p:nvCxnSpPr>
        <p:spPr>
          <a:xfrm flipH="1">
            <a:off x="1819747" y="6446067"/>
            <a:ext cx="5359653"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086829" y="6446067"/>
            <a:ext cx="4825488" cy="369332"/>
          </a:xfrm>
          <a:prstGeom prst="rect">
            <a:avLst/>
          </a:prstGeom>
          <a:noFill/>
        </p:spPr>
        <p:txBody>
          <a:bodyPr wrap="none" rtlCol="0">
            <a:spAutoFit/>
          </a:bodyPr>
          <a:lstStyle/>
          <a:p>
            <a:r>
              <a:rPr lang="ru-RU" dirty="0"/>
              <a:t>Обратимые изменения окружающей среды</a:t>
            </a:r>
          </a:p>
        </p:txBody>
      </p:sp>
      <p:cxnSp>
        <p:nvCxnSpPr>
          <p:cNvPr id="12" name="Прямая со стрелкой 11"/>
          <p:cNvCxnSpPr/>
          <p:nvPr/>
        </p:nvCxnSpPr>
        <p:spPr>
          <a:xfrm flipH="1">
            <a:off x="7250319" y="6446067"/>
            <a:ext cx="3592431"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517400" y="6446067"/>
            <a:ext cx="2965620" cy="369332"/>
          </a:xfrm>
          <a:prstGeom prst="rect">
            <a:avLst/>
          </a:prstGeom>
          <a:noFill/>
        </p:spPr>
        <p:txBody>
          <a:bodyPr wrap="none" rtlCol="0">
            <a:spAutoFit/>
          </a:bodyPr>
          <a:lstStyle/>
          <a:p>
            <a:r>
              <a:rPr lang="ru-RU" dirty="0"/>
              <a:t>Необратимые изменения </a:t>
            </a:r>
          </a:p>
        </p:txBody>
      </p:sp>
      <p:sp>
        <p:nvSpPr>
          <p:cNvPr id="4" name="Номер слайда 3"/>
          <p:cNvSpPr>
            <a:spLocks noGrp="1"/>
          </p:cNvSpPr>
          <p:nvPr>
            <p:ph type="sldNum" sz="quarter" idx="12"/>
          </p:nvPr>
        </p:nvSpPr>
        <p:spPr/>
        <p:txBody>
          <a:bodyPr/>
          <a:lstStyle/>
          <a:p>
            <a:fld id="{4C4E87E8-1CDE-4511-85D2-1907918CAD22}" type="slidenum">
              <a:rPr lang="ru-RU" smtClean="0"/>
              <a:t>18</a:t>
            </a:fld>
            <a:endParaRPr lang="ru-RU" dirty="0"/>
          </a:p>
        </p:txBody>
      </p:sp>
    </p:spTree>
    <p:extLst>
      <p:ext uri="{BB962C8B-B14F-4D97-AF65-F5344CB8AC3E}">
        <p14:creationId xmlns:p14="http://schemas.microsoft.com/office/powerpoint/2010/main" val="3313386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7154" y="1"/>
            <a:ext cx="9334282" cy="982766"/>
          </a:xfrm>
        </p:spPr>
        <p:txBody>
          <a:bodyPr>
            <a:noAutofit/>
          </a:bodyPr>
          <a:lstStyle/>
          <a:p>
            <a:pPr algn="ctr"/>
            <a:r>
              <a:rPr lang="ru-RU" sz="3600" b="1" dirty="0">
                <a:solidFill>
                  <a:srgbClr val="FF0000"/>
                </a:solidFill>
              </a:rPr>
              <a:t>Количественная</a:t>
            </a:r>
            <a:r>
              <a:rPr lang="ru-RU" sz="3600" b="1" dirty="0"/>
              <a:t> 5-уровневая шкала</a:t>
            </a:r>
            <a:endParaRPr lang="ru-RU" sz="3600" dirty="0"/>
          </a:p>
        </p:txBody>
      </p:sp>
      <p:sp>
        <p:nvSpPr>
          <p:cNvPr id="3" name="Объект 2"/>
          <p:cNvSpPr>
            <a:spLocks noGrp="1"/>
          </p:cNvSpPr>
          <p:nvPr>
            <p:ph idx="1"/>
          </p:nvPr>
        </p:nvSpPr>
        <p:spPr>
          <a:xfrm>
            <a:off x="201522" y="675117"/>
            <a:ext cx="7164344" cy="2785338"/>
          </a:xfrm>
        </p:spPr>
        <p:txBody>
          <a:bodyPr>
            <a:normAutofit/>
          </a:bodyPr>
          <a:lstStyle/>
          <a:p>
            <a:pPr marL="0" indent="0">
              <a:buNone/>
            </a:pPr>
            <a:r>
              <a:rPr lang="ru-RU" sz="1800" b="1" dirty="0"/>
              <a:t>С точкой необратимых изменений (отмечено желтым)</a:t>
            </a:r>
            <a:endParaRPr lang="ru-RU" sz="1800" dirty="0"/>
          </a:p>
        </p:txBody>
      </p:sp>
      <p:graphicFrame>
        <p:nvGraphicFramePr>
          <p:cNvPr id="4" name="Таблица 3"/>
          <p:cNvGraphicFramePr>
            <a:graphicFrameLocks noGrp="1"/>
          </p:cNvGraphicFramePr>
          <p:nvPr>
            <p:extLst>
              <p:ext uri="{D42A27DB-BD31-4B8C-83A1-F6EECF244321}">
                <p14:modId xmlns:p14="http://schemas.microsoft.com/office/powerpoint/2010/main" val="2370500114"/>
              </p:ext>
            </p:extLst>
          </p:nvPr>
        </p:nvGraphicFramePr>
        <p:xfrm>
          <a:off x="201522" y="2271796"/>
          <a:ext cx="3619038" cy="4247874"/>
        </p:xfrm>
        <a:graphic>
          <a:graphicData uri="http://schemas.openxmlformats.org/drawingml/2006/table">
            <a:tbl>
              <a:tblPr firstRow="1" firstCol="1" bandRow="1">
                <a:tableStyleId>{5C22544A-7EE6-4342-B048-85BDC9FD1C3A}</a:tableStyleId>
              </a:tblPr>
              <a:tblGrid>
                <a:gridCol w="1561964">
                  <a:extLst>
                    <a:ext uri="{9D8B030D-6E8A-4147-A177-3AD203B41FA5}">
                      <a16:colId xmlns:a16="http://schemas.microsoft.com/office/drawing/2014/main" val="4204885964"/>
                    </a:ext>
                  </a:extLst>
                </a:gridCol>
                <a:gridCol w="299888">
                  <a:extLst>
                    <a:ext uri="{9D8B030D-6E8A-4147-A177-3AD203B41FA5}">
                      <a16:colId xmlns:a16="http://schemas.microsoft.com/office/drawing/2014/main" val="3284367271"/>
                    </a:ext>
                  </a:extLst>
                </a:gridCol>
                <a:gridCol w="427667">
                  <a:extLst>
                    <a:ext uri="{9D8B030D-6E8A-4147-A177-3AD203B41FA5}">
                      <a16:colId xmlns:a16="http://schemas.microsoft.com/office/drawing/2014/main" val="2490091890"/>
                    </a:ext>
                  </a:extLst>
                </a:gridCol>
                <a:gridCol w="478687">
                  <a:extLst>
                    <a:ext uri="{9D8B030D-6E8A-4147-A177-3AD203B41FA5}">
                      <a16:colId xmlns:a16="http://schemas.microsoft.com/office/drawing/2014/main" val="1145417689"/>
                    </a:ext>
                  </a:extLst>
                </a:gridCol>
                <a:gridCol w="478687">
                  <a:extLst>
                    <a:ext uri="{9D8B030D-6E8A-4147-A177-3AD203B41FA5}">
                      <a16:colId xmlns:a16="http://schemas.microsoft.com/office/drawing/2014/main" val="3526820884"/>
                    </a:ext>
                  </a:extLst>
                </a:gridCol>
                <a:gridCol w="372145">
                  <a:extLst>
                    <a:ext uri="{9D8B030D-6E8A-4147-A177-3AD203B41FA5}">
                      <a16:colId xmlns:a16="http://schemas.microsoft.com/office/drawing/2014/main" val="2961891691"/>
                    </a:ext>
                  </a:extLst>
                </a:gridCol>
              </a:tblGrid>
              <a:tr h="234142">
                <a:tc rowSpan="2">
                  <a:txBody>
                    <a:bodyPr/>
                    <a:lstStyle/>
                    <a:p>
                      <a:pPr algn="ctr">
                        <a:lnSpc>
                          <a:spcPct val="150000"/>
                        </a:lnSpc>
                        <a:spcAft>
                          <a:spcPts val="0"/>
                        </a:spcAft>
                      </a:pPr>
                      <a:r>
                        <a:rPr lang="ru-RU" sz="700" dirty="0">
                          <a:solidFill>
                            <a:schemeClr val="bg1"/>
                          </a:solidFill>
                          <a:effectLst/>
                        </a:rPr>
                        <a:t>Показатели</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ct val="150000"/>
                        </a:lnSpc>
                        <a:spcAft>
                          <a:spcPts val="0"/>
                        </a:spcAft>
                      </a:pPr>
                      <a:r>
                        <a:rPr lang="ru-RU" sz="700" dirty="0">
                          <a:solidFill>
                            <a:schemeClr val="bg1"/>
                          </a:solidFill>
                          <a:effectLst/>
                        </a:rPr>
                        <a:t>Степень деградации</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9759931"/>
                  </a:ext>
                </a:extLst>
              </a:tr>
              <a:tr h="145873">
                <a:tc vMerge="1">
                  <a:txBody>
                    <a:bodyPr/>
                    <a:lstStyle/>
                    <a:p>
                      <a:endParaRPr lang="ru-RU"/>
                    </a:p>
                  </a:txBody>
                  <a:tcPr/>
                </a:tc>
                <a:tc>
                  <a:txBody>
                    <a:bodyPr/>
                    <a:lstStyle/>
                    <a:p>
                      <a:pPr algn="ctr">
                        <a:lnSpc>
                          <a:spcPct val="150000"/>
                        </a:lnSpc>
                        <a:spcAft>
                          <a:spcPts val="0"/>
                        </a:spcAft>
                      </a:pPr>
                      <a:r>
                        <a:rPr lang="ru-RU" sz="700" dirty="0">
                          <a:solidFill>
                            <a:schemeClr val="tx1"/>
                          </a:solidFill>
                          <a:effectLst/>
                        </a:rPr>
                        <a:t>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a:solidFill>
                            <a:schemeClr val="tx1"/>
                          </a:solidFill>
                          <a:effectLst/>
                        </a:rPr>
                        <a:t>1</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a:solidFill>
                            <a:schemeClr val="tx1"/>
                          </a:solidFill>
                          <a:effectLst/>
                        </a:rPr>
                        <a:t>2</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a:solidFill>
                            <a:schemeClr val="tx1"/>
                          </a:solidFill>
                          <a:effectLst/>
                        </a:rPr>
                        <a:t>3</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a:solidFill>
                            <a:schemeClr val="tx1"/>
                          </a:solidFill>
                          <a:effectLst/>
                        </a:rPr>
                        <a:t>4</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501210"/>
                  </a:ext>
                </a:extLst>
              </a:tr>
              <a:tr h="110876">
                <a:tc>
                  <a:txBody>
                    <a:bodyPr/>
                    <a:lstStyle/>
                    <a:p>
                      <a:pPr algn="ctr">
                        <a:lnSpc>
                          <a:spcPct val="107000"/>
                        </a:lnSpc>
                        <a:spcAft>
                          <a:spcPts val="0"/>
                        </a:spcAft>
                      </a:pPr>
                      <a:r>
                        <a:rPr lang="ru-RU" sz="700" dirty="0">
                          <a:solidFill>
                            <a:schemeClr val="bg1"/>
                          </a:solidFill>
                          <a:effectLst/>
                        </a:rPr>
                        <a:t>1</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700" dirty="0">
                          <a:solidFill>
                            <a:schemeClr val="tx1"/>
                          </a:solidFill>
                          <a:effectLst/>
                        </a:rPr>
                        <a:t>2</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700" dirty="0">
                          <a:solidFill>
                            <a:schemeClr val="tx1"/>
                          </a:solidFill>
                          <a:effectLst/>
                        </a:rPr>
                        <a:t>3</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ru-RU" sz="700" dirty="0">
                          <a:solidFill>
                            <a:schemeClr val="tx1"/>
                          </a:solidFill>
                          <a:effectLst/>
                        </a:rPr>
                        <a:t>4</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ru-RU" sz="700" dirty="0">
                          <a:solidFill>
                            <a:schemeClr val="tx1"/>
                          </a:solidFill>
                          <a:effectLst/>
                        </a:rPr>
                        <a:t>5</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ru-RU" sz="700" dirty="0">
                          <a:solidFill>
                            <a:schemeClr val="tx1"/>
                          </a:solidFill>
                          <a:effectLst/>
                        </a:rPr>
                        <a:t>6</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17736480"/>
                  </a:ext>
                </a:extLst>
              </a:tr>
              <a:tr h="227509">
                <a:tc>
                  <a:txBody>
                    <a:bodyPr/>
                    <a:lstStyle/>
                    <a:p>
                      <a:pPr>
                        <a:lnSpc>
                          <a:spcPct val="107000"/>
                        </a:lnSpc>
                        <a:spcAft>
                          <a:spcPts val="800"/>
                        </a:spcAft>
                      </a:pPr>
                      <a:r>
                        <a:rPr lang="ru-RU" sz="700" dirty="0">
                          <a:solidFill>
                            <a:schemeClr val="bg1"/>
                          </a:solidFill>
                          <a:effectLst/>
                        </a:rPr>
                        <a:t>Мощность абиотического наноса, см</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&lt;2</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2–10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11–20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21–40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a:solidFill>
                            <a:schemeClr val="tx1"/>
                          </a:solidFill>
                          <a:effectLst/>
                        </a:rPr>
                        <a:t>&gt;40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53752461"/>
                  </a:ext>
                </a:extLst>
              </a:tr>
              <a:tr h="343495">
                <a:tc>
                  <a:txBody>
                    <a:bodyPr/>
                    <a:lstStyle/>
                    <a:p>
                      <a:pPr>
                        <a:lnSpc>
                          <a:spcPct val="107000"/>
                        </a:lnSpc>
                        <a:spcAft>
                          <a:spcPts val="800"/>
                        </a:spcAft>
                      </a:pPr>
                      <a:r>
                        <a:rPr lang="ru-RU" sz="700" dirty="0">
                          <a:solidFill>
                            <a:schemeClr val="bg1"/>
                          </a:solidFill>
                          <a:effectLst/>
                        </a:rPr>
                        <a:t>Глубина провалов (см) относительно поверхности (без разрыва сплошности)</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&lt;20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21–40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41–100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101–200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&gt;200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35879144"/>
                  </a:ext>
                </a:extLst>
              </a:tr>
              <a:tr h="227185">
                <a:tc>
                  <a:txBody>
                    <a:bodyPr/>
                    <a:lstStyle/>
                    <a:p>
                      <a:pPr>
                        <a:lnSpc>
                          <a:spcPct val="107000"/>
                        </a:lnSpc>
                        <a:spcAft>
                          <a:spcPts val="800"/>
                        </a:spcAft>
                      </a:pPr>
                      <a:r>
                        <a:rPr lang="ru-RU" sz="700" dirty="0">
                          <a:solidFill>
                            <a:schemeClr val="bg1"/>
                          </a:solidFill>
                          <a:effectLst/>
                        </a:rPr>
                        <a:t>Уменьшение содержания физической глины на величину, %</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&lt;5</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6–15</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solidFill>
                            <a:schemeClr val="tx1"/>
                          </a:solidFill>
                          <a:effectLst/>
                        </a:rPr>
                        <a:t>16–25</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26–32</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a:solidFill>
                            <a:schemeClr val="tx1"/>
                          </a:solidFill>
                          <a:effectLst/>
                        </a:rPr>
                        <a:t>&gt;32</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9490335"/>
                  </a:ext>
                </a:extLst>
              </a:tr>
              <a:tr h="343495">
                <a:tc>
                  <a:txBody>
                    <a:bodyPr/>
                    <a:lstStyle/>
                    <a:p>
                      <a:pPr>
                        <a:lnSpc>
                          <a:spcPct val="107000"/>
                        </a:lnSpc>
                        <a:spcAft>
                          <a:spcPts val="800"/>
                        </a:spcAft>
                      </a:pPr>
                      <a:r>
                        <a:rPr lang="ru-RU" sz="700" dirty="0">
                          <a:solidFill>
                            <a:schemeClr val="bg1"/>
                          </a:solidFill>
                          <a:effectLst/>
                        </a:rPr>
                        <a:t>Увеличение равновесной плотности сложения пахотного слоя почвы, в % от исходного*</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11–20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1000" b="1" dirty="0">
                          <a:solidFill>
                            <a:srgbClr val="FF0000"/>
                          </a:solidFill>
                          <a:effectLst/>
                          <a:highlight>
                            <a:srgbClr val="FFFF00"/>
                          </a:highlight>
                        </a:rPr>
                        <a:t>21–30</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31–40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&gt;40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889406364"/>
                  </a:ext>
                </a:extLst>
              </a:tr>
              <a:tr h="343495">
                <a:tc>
                  <a:txBody>
                    <a:bodyPr/>
                    <a:lstStyle/>
                    <a:p>
                      <a:pPr>
                        <a:lnSpc>
                          <a:spcPct val="107000"/>
                        </a:lnSpc>
                        <a:spcAft>
                          <a:spcPts val="800"/>
                        </a:spcAft>
                      </a:pPr>
                      <a:r>
                        <a:rPr lang="ru-RU" sz="700" dirty="0">
                          <a:solidFill>
                            <a:schemeClr val="bg1"/>
                          </a:solidFill>
                          <a:effectLst/>
                        </a:rPr>
                        <a:t>Стабильная структурная (</a:t>
                      </a:r>
                      <a:r>
                        <a:rPr lang="ru-RU" sz="700" dirty="0" err="1">
                          <a:solidFill>
                            <a:schemeClr val="bg1"/>
                          </a:solidFill>
                          <a:effectLst/>
                        </a:rPr>
                        <a:t>межагрегатная</a:t>
                      </a:r>
                      <a:r>
                        <a:rPr lang="ru-RU" sz="700" dirty="0">
                          <a:solidFill>
                            <a:schemeClr val="bg1"/>
                          </a:solidFill>
                          <a:effectLst/>
                        </a:rPr>
                        <a:t>, без учета трещин) пористость, см</a:t>
                      </a:r>
                      <a:r>
                        <a:rPr lang="ru-RU" sz="700" baseline="30000" dirty="0">
                          <a:solidFill>
                            <a:schemeClr val="bg1"/>
                          </a:solidFill>
                          <a:effectLst/>
                        </a:rPr>
                        <a:t>3</a:t>
                      </a:r>
                      <a:r>
                        <a:rPr lang="ru-RU" sz="700" dirty="0">
                          <a:solidFill>
                            <a:schemeClr val="bg1"/>
                          </a:solidFill>
                          <a:effectLst/>
                        </a:rPr>
                        <a:t>∙г</a:t>
                      </a:r>
                      <a:r>
                        <a:rPr lang="ru-RU" sz="700" baseline="30000" dirty="0">
                          <a:solidFill>
                            <a:schemeClr val="bg1"/>
                          </a:solidFill>
                          <a:effectLst/>
                        </a:rPr>
                        <a:t>-1</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&gt;0,2</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0,11–0,2</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0,06–0,1</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0,02–0,05</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&lt;0,02</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549961147"/>
                  </a:ext>
                </a:extLst>
              </a:tr>
              <a:tr h="227185">
                <a:tc>
                  <a:txBody>
                    <a:bodyPr/>
                    <a:lstStyle/>
                    <a:p>
                      <a:pPr>
                        <a:lnSpc>
                          <a:spcPct val="107000"/>
                        </a:lnSpc>
                        <a:spcAft>
                          <a:spcPts val="800"/>
                        </a:spcAft>
                      </a:pPr>
                      <a:r>
                        <a:rPr lang="ru-RU" sz="700">
                          <a:solidFill>
                            <a:schemeClr val="bg1"/>
                          </a:solidFill>
                          <a:effectLst/>
                        </a:rPr>
                        <a:t>Текстурная пористость (внутриагрегатная), см</a:t>
                      </a:r>
                      <a:r>
                        <a:rPr lang="ru-RU" sz="700" baseline="30000">
                          <a:solidFill>
                            <a:schemeClr val="bg1"/>
                          </a:solidFill>
                          <a:effectLst/>
                        </a:rPr>
                        <a:t>3</a:t>
                      </a:r>
                      <a:r>
                        <a:rPr lang="ru-RU" sz="700">
                          <a:solidFill>
                            <a:schemeClr val="bg1"/>
                          </a:solidFill>
                          <a:effectLst/>
                        </a:rPr>
                        <a:t>·г</a:t>
                      </a:r>
                      <a:r>
                        <a:rPr lang="ru-RU" sz="700" baseline="30000">
                          <a:solidFill>
                            <a:schemeClr val="bg1"/>
                          </a:solidFill>
                          <a:effectLst/>
                        </a:rPr>
                        <a:t>-1</a:t>
                      </a:r>
                      <a:endParaRPr lang="ru-RU"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&gt;0,3</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0,26–0,3</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0,2–0,25</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0,17–0,19</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a:solidFill>
                            <a:schemeClr val="tx1"/>
                          </a:solidFill>
                          <a:effectLst/>
                        </a:rPr>
                        <a:t>&lt;0,17</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98252288"/>
                  </a:ext>
                </a:extLst>
              </a:tr>
              <a:tr h="145873">
                <a:tc>
                  <a:txBody>
                    <a:bodyPr/>
                    <a:lstStyle/>
                    <a:p>
                      <a:pPr>
                        <a:lnSpc>
                          <a:spcPct val="107000"/>
                        </a:lnSpc>
                        <a:spcAft>
                          <a:spcPts val="800"/>
                        </a:spcAft>
                      </a:pPr>
                      <a:r>
                        <a:rPr lang="ru-RU" sz="700" dirty="0">
                          <a:solidFill>
                            <a:schemeClr val="bg1"/>
                          </a:solidFill>
                          <a:effectLst/>
                        </a:rPr>
                        <a:t>Коэффициент фильтрации, м·сут</a:t>
                      </a:r>
                      <a:r>
                        <a:rPr lang="ru-RU" sz="700" baseline="30000" dirty="0">
                          <a:solidFill>
                            <a:schemeClr val="bg1"/>
                          </a:solidFill>
                          <a:effectLst/>
                        </a:rPr>
                        <a:t>-1</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&gt;1,0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0,3–1,0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0,1–0,3</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solidFill>
                            <a:schemeClr val="tx1"/>
                          </a:solidFill>
                          <a:effectLst/>
                        </a:rPr>
                        <a:t>0,01–0,1</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&lt;0,01</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98987782"/>
                  </a:ext>
                </a:extLst>
              </a:tr>
              <a:tr h="145873">
                <a:tc>
                  <a:txBody>
                    <a:bodyPr/>
                    <a:lstStyle/>
                    <a:p>
                      <a:pPr>
                        <a:lnSpc>
                          <a:spcPct val="107000"/>
                        </a:lnSpc>
                        <a:spcAft>
                          <a:spcPts val="800"/>
                        </a:spcAft>
                      </a:pPr>
                      <a:r>
                        <a:rPr lang="ru-RU" sz="700">
                          <a:solidFill>
                            <a:schemeClr val="bg1"/>
                          </a:solidFill>
                          <a:effectLst/>
                        </a:rPr>
                        <a:t>Каменистость, % покрытия</a:t>
                      </a:r>
                      <a:endParaRPr lang="ru-RU"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&lt;5</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6–15</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16–35</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36–70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a:solidFill>
                            <a:schemeClr val="tx1"/>
                          </a:solidFill>
                          <a:effectLst/>
                        </a:rPr>
                        <a:t>&gt;70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69457000"/>
                  </a:ext>
                </a:extLst>
              </a:tr>
              <a:tr h="227185">
                <a:tc>
                  <a:txBody>
                    <a:bodyPr/>
                    <a:lstStyle/>
                    <a:p>
                      <a:pPr>
                        <a:lnSpc>
                          <a:spcPct val="107000"/>
                        </a:lnSpc>
                        <a:spcAft>
                          <a:spcPts val="800"/>
                        </a:spcAft>
                      </a:pPr>
                      <a:r>
                        <a:rPr lang="ru-RU" sz="700" dirty="0">
                          <a:solidFill>
                            <a:schemeClr val="bg1"/>
                          </a:solidFill>
                          <a:effectLst/>
                        </a:rPr>
                        <a:t>Уменьшение мощности почвенного профиля (А+В), % от исходного*</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&lt;3</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3–25</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1000" dirty="0">
                          <a:solidFill>
                            <a:srgbClr val="FF0000"/>
                          </a:solidFill>
                          <a:effectLst/>
                          <a:highlight>
                            <a:srgbClr val="FFFF00"/>
                          </a:highlight>
                        </a:rPr>
                        <a:t>26–50</a:t>
                      </a:r>
                      <a:endParaRPr lang="ru-RU"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51–75</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&gt;75</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82559164"/>
                  </a:ext>
                </a:extLst>
              </a:tr>
              <a:tr h="343495">
                <a:tc>
                  <a:txBody>
                    <a:bodyPr/>
                    <a:lstStyle/>
                    <a:p>
                      <a:pPr>
                        <a:lnSpc>
                          <a:spcPct val="107000"/>
                        </a:lnSpc>
                        <a:spcAft>
                          <a:spcPts val="800"/>
                        </a:spcAft>
                      </a:pPr>
                      <a:r>
                        <a:rPr lang="ru-RU" sz="700" dirty="0">
                          <a:solidFill>
                            <a:schemeClr val="bg1"/>
                          </a:solidFill>
                          <a:effectLst/>
                        </a:rPr>
                        <a:t>Уменьшение запасов гумуса в профиле почвы (А+В), % от исходного*</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11–20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1000" dirty="0">
                          <a:solidFill>
                            <a:srgbClr val="FF0000"/>
                          </a:solidFill>
                          <a:effectLst/>
                          <a:highlight>
                            <a:srgbClr val="FFFF00"/>
                          </a:highlight>
                        </a:rPr>
                        <a:t>21–40</a:t>
                      </a:r>
                      <a:endParaRPr lang="ru-RU"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41–80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&gt;80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84201914"/>
                  </a:ext>
                </a:extLst>
              </a:tr>
              <a:tr h="460129">
                <a:tc>
                  <a:txBody>
                    <a:bodyPr/>
                    <a:lstStyle/>
                    <a:p>
                      <a:pPr>
                        <a:lnSpc>
                          <a:spcPct val="107000"/>
                        </a:lnSpc>
                        <a:spcAft>
                          <a:spcPts val="800"/>
                        </a:spcAft>
                      </a:pPr>
                      <a:r>
                        <a:rPr lang="ru-RU" sz="700" dirty="0">
                          <a:solidFill>
                            <a:schemeClr val="bg1"/>
                          </a:solidFill>
                          <a:effectLst/>
                        </a:rPr>
                        <a:t>Уменьшение содержания микроэлементов (</a:t>
                      </a:r>
                      <a:r>
                        <a:rPr lang="ru-RU" sz="700" dirty="0" err="1">
                          <a:solidFill>
                            <a:schemeClr val="bg1"/>
                          </a:solidFill>
                          <a:effectLst/>
                        </a:rPr>
                        <a:t>Mn</a:t>
                      </a:r>
                      <a:r>
                        <a:rPr lang="ru-RU" sz="700" dirty="0">
                          <a:solidFill>
                            <a:schemeClr val="bg1"/>
                          </a:solidFill>
                          <a:effectLst/>
                        </a:rPr>
                        <a:t>, Co, </a:t>
                      </a:r>
                      <a:r>
                        <a:rPr lang="ru-RU" sz="700" dirty="0" err="1">
                          <a:solidFill>
                            <a:schemeClr val="bg1"/>
                          </a:solidFill>
                          <a:effectLst/>
                        </a:rPr>
                        <a:t>Mo</a:t>
                      </a:r>
                      <a:r>
                        <a:rPr lang="ru-RU" sz="700" dirty="0">
                          <a:solidFill>
                            <a:schemeClr val="bg1"/>
                          </a:solidFill>
                          <a:effectLst/>
                        </a:rPr>
                        <a:t>, B, </a:t>
                      </a:r>
                      <a:r>
                        <a:rPr lang="ru-RU" sz="700" dirty="0" err="1">
                          <a:solidFill>
                            <a:schemeClr val="bg1"/>
                          </a:solidFill>
                          <a:effectLst/>
                        </a:rPr>
                        <a:t>Cu</a:t>
                      </a:r>
                      <a:r>
                        <a:rPr lang="ru-RU" sz="700" dirty="0">
                          <a:solidFill>
                            <a:schemeClr val="bg1"/>
                          </a:solidFill>
                          <a:effectLst/>
                        </a:rPr>
                        <a:t>, Fe) в % от средней степени обеспеченности</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11–20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solidFill>
                            <a:schemeClr val="tx1"/>
                          </a:solidFill>
                          <a:effectLst/>
                        </a:rPr>
                        <a:t>21–40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solidFill>
                            <a:schemeClr val="tx1"/>
                          </a:solidFill>
                          <a:effectLst/>
                        </a:rPr>
                        <a:t>41–80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&gt;80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09424003"/>
                  </a:ext>
                </a:extLst>
              </a:tr>
              <a:tr h="343495">
                <a:tc>
                  <a:txBody>
                    <a:bodyPr/>
                    <a:lstStyle/>
                    <a:p>
                      <a:pPr>
                        <a:lnSpc>
                          <a:spcPct val="107000"/>
                        </a:lnSpc>
                        <a:spcAft>
                          <a:spcPts val="800"/>
                        </a:spcAft>
                      </a:pPr>
                      <a:r>
                        <a:rPr lang="ru-RU" sz="700" dirty="0">
                          <a:solidFill>
                            <a:schemeClr val="bg1"/>
                          </a:solidFill>
                          <a:effectLst/>
                        </a:rPr>
                        <a:t>Уменьшение содержания подвижного фосфора в % от средней степени обеспеченности</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11–20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1000" b="1" dirty="0">
                          <a:solidFill>
                            <a:srgbClr val="FF0000"/>
                          </a:solidFill>
                          <a:effectLst/>
                          <a:highlight>
                            <a:srgbClr val="FFFF00"/>
                          </a:highlight>
                        </a:rPr>
                        <a:t>21–40</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solidFill>
                            <a:schemeClr val="tx1"/>
                          </a:solidFill>
                          <a:effectLst/>
                        </a:rPr>
                        <a:t>41–80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&gt;80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5183517"/>
                  </a:ext>
                </a:extLst>
              </a:tr>
              <a:tr h="343495">
                <a:tc>
                  <a:txBody>
                    <a:bodyPr/>
                    <a:lstStyle/>
                    <a:p>
                      <a:pPr>
                        <a:lnSpc>
                          <a:spcPct val="107000"/>
                        </a:lnSpc>
                        <a:spcAft>
                          <a:spcPts val="800"/>
                        </a:spcAft>
                      </a:pPr>
                      <a:r>
                        <a:rPr lang="ru-RU" sz="700" dirty="0">
                          <a:solidFill>
                            <a:schemeClr val="bg1"/>
                          </a:solidFill>
                          <a:effectLst/>
                        </a:rPr>
                        <a:t>Уменьшение содержания обменного калия в % от средней степени обеспеченности</a:t>
                      </a:r>
                      <a:endParaRPr lang="ru-R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&lt;10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solidFill>
                            <a:schemeClr val="tx1"/>
                          </a:solidFill>
                          <a:effectLst/>
                        </a:rPr>
                        <a:t>11–20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1000" b="1" dirty="0">
                          <a:solidFill>
                            <a:srgbClr val="FF0000"/>
                          </a:solidFill>
                          <a:effectLst/>
                          <a:highlight>
                            <a:srgbClr val="FFFF00"/>
                          </a:highlight>
                        </a:rPr>
                        <a:t>21–40</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solidFill>
                            <a:schemeClr val="tx1"/>
                          </a:solidFill>
                          <a:effectLst/>
                        </a:rPr>
                        <a:t>41–80</a:t>
                      </a:r>
                      <a:endParaRPr lang="ru-RU"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solidFill>
                            <a:schemeClr val="tx1"/>
                          </a:solidFill>
                          <a:effectLst/>
                        </a:rPr>
                        <a:t>&gt;80</a:t>
                      </a:r>
                      <a:endParaRPr lang="ru-RU"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0107899"/>
                  </a:ext>
                </a:extLst>
              </a:tr>
            </a:tbl>
          </a:graphicData>
        </a:graphic>
      </p:graphicFrame>
      <p:sp>
        <p:nvSpPr>
          <p:cNvPr id="5" name="Прямоугольник 4"/>
          <p:cNvSpPr/>
          <p:nvPr/>
        </p:nvSpPr>
        <p:spPr>
          <a:xfrm>
            <a:off x="201522" y="848037"/>
            <a:ext cx="6712462" cy="1384995"/>
          </a:xfrm>
          <a:prstGeom prst="rect">
            <a:avLst/>
          </a:prstGeom>
        </p:spPr>
        <p:txBody>
          <a:bodyPr wrap="square">
            <a:spAutoFit/>
          </a:bodyPr>
          <a:lstStyle/>
          <a:p>
            <a:r>
              <a:rPr lang="ru-RU" sz="1200" b="1" dirty="0"/>
              <a:t>Примечание: </a:t>
            </a:r>
          </a:p>
          <a:p>
            <a:r>
              <a:rPr lang="ru-RU" sz="1200" dirty="0"/>
              <a:t>0 — </a:t>
            </a:r>
            <a:r>
              <a:rPr lang="ru-RU" sz="1200" dirty="0" err="1"/>
              <a:t>недеградированные</a:t>
            </a:r>
            <a:r>
              <a:rPr lang="ru-RU" sz="1200" dirty="0"/>
              <a:t> (ненарушенные); </a:t>
            </a:r>
          </a:p>
          <a:p>
            <a:r>
              <a:rPr lang="ru-RU" sz="1200" dirty="0"/>
              <a:t>1 — </a:t>
            </a:r>
            <a:r>
              <a:rPr lang="ru-RU" sz="1200" dirty="0" err="1"/>
              <a:t>слабодеградированные</a:t>
            </a:r>
            <a:r>
              <a:rPr lang="ru-RU" sz="1200" dirty="0"/>
              <a:t>; </a:t>
            </a:r>
          </a:p>
          <a:p>
            <a:r>
              <a:rPr lang="ru-RU" sz="1200" dirty="0"/>
              <a:t>2 — </a:t>
            </a:r>
            <a:r>
              <a:rPr lang="ru-RU" sz="1200" dirty="0" err="1"/>
              <a:t>среднедеградированные</a:t>
            </a:r>
            <a:r>
              <a:rPr lang="ru-RU" sz="1200" dirty="0"/>
              <a:t>; </a:t>
            </a:r>
          </a:p>
          <a:p>
            <a:r>
              <a:rPr lang="ru-RU" sz="1200" dirty="0"/>
              <a:t>3 — </a:t>
            </a:r>
            <a:r>
              <a:rPr lang="ru-RU" sz="1200" dirty="0" err="1"/>
              <a:t>сильнодеградированные</a:t>
            </a:r>
            <a:r>
              <a:rPr lang="ru-RU" sz="1200" dirty="0"/>
              <a:t>; </a:t>
            </a:r>
          </a:p>
          <a:p>
            <a:r>
              <a:rPr lang="ru-RU" sz="1200" dirty="0"/>
              <a:t>4 — очень </a:t>
            </a:r>
            <a:r>
              <a:rPr lang="ru-RU" sz="1200" dirty="0" err="1"/>
              <a:t>сильнодеградированные</a:t>
            </a:r>
            <a:r>
              <a:rPr lang="ru-RU" sz="1200" dirty="0"/>
              <a:t> (разрушенные), в том числе уничтожение почвенного покрова.</a:t>
            </a:r>
          </a:p>
          <a:p>
            <a:r>
              <a:rPr lang="ru-RU" sz="1200" dirty="0"/>
              <a:t>*За исходное принимается состояние </a:t>
            </a:r>
            <a:r>
              <a:rPr lang="ru-RU" sz="1200" dirty="0" err="1"/>
              <a:t>недеградированного</a:t>
            </a:r>
            <a:r>
              <a:rPr lang="ru-RU" sz="1200" dirty="0"/>
              <a:t> аналога (нулевая степень деградации).</a:t>
            </a:r>
          </a:p>
        </p:txBody>
      </p:sp>
      <p:graphicFrame>
        <p:nvGraphicFramePr>
          <p:cNvPr id="6" name="Таблица 5"/>
          <p:cNvGraphicFramePr>
            <a:graphicFrameLocks noGrp="1"/>
          </p:cNvGraphicFramePr>
          <p:nvPr>
            <p:extLst>
              <p:ext uri="{D42A27DB-BD31-4B8C-83A1-F6EECF244321}">
                <p14:modId xmlns:p14="http://schemas.microsoft.com/office/powerpoint/2010/main" val="235160648"/>
              </p:ext>
            </p:extLst>
          </p:nvPr>
        </p:nvGraphicFramePr>
        <p:xfrm>
          <a:off x="4049469" y="2271796"/>
          <a:ext cx="3365493" cy="3629607"/>
        </p:xfrm>
        <a:graphic>
          <a:graphicData uri="http://schemas.openxmlformats.org/drawingml/2006/table">
            <a:tbl>
              <a:tblPr firstRow="1" firstCol="1" bandRow="1">
                <a:tableStyleId>{5C22544A-7EE6-4342-B048-85BDC9FD1C3A}</a:tableStyleId>
              </a:tblPr>
              <a:tblGrid>
                <a:gridCol w="1402409">
                  <a:extLst>
                    <a:ext uri="{9D8B030D-6E8A-4147-A177-3AD203B41FA5}">
                      <a16:colId xmlns:a16="http://schemas.microsoft.com/office/drawing/2014/main" val="4204885964"/>
                    </a:ext>
                  </a:extLst>
                </a:gridCol>
                <a:gridCol w="329004">
                  <a:extLst>
                    <a:ext uri="{9D8B030D-6E8A-4147-A177-3AD203B41FA5}">
                      <a16:colId xmlns:a16="http://schemas.microsoft.com/office/drawing/2014/main" val="3284367271"/>
                    </a:ext>
                  </a:extLst>
                </a:gridCol>
                <a:gridCol w="397706">
                  <a:extLst>
                    <a:ext uri="{9D8B030D-6E8A-4147-A177-3AD203B41FA5}">
                      <a16:colId xmlns:a16="http://schemas.microsoft.com/office/drawing/2014/main" val="2490091890"/>
                    </a:ext>
                  </a:extLst>
                </a:gridCol>
                <a:gridCol w="445150">
                  <a:extLst>
                    <a:ext uri="{9D8B030D-6E8A-4147-A177-3AD203B41FA5}">
                      <a16:colId xmlns:a16="http://schemas.microsoft.com/office/drawing/2014/main" val="1145417689"/>
                    </a:ext>
                  </a:extLst>
                </a:gridCol>
                <a:gridCol w="445150">
                  <a:extLst>
                    <a:ext uri="{9D8B030D-6E8A-4147-A177-3AD203B41FA5}">
                      <a16:colId xmlns:a16="http://schemas.microsoft.com/office/drawing/2014/main" val="3526820884"/>
                    </a:ext>
                  </a:extLst>
                </a:gridCol>
                <a:gridCol w="346074">
                  <a:extLst>
                    <a:ext uri="{9D8B030D-6E8A-4147-A177-3AD203B41FA5}">
                      <a16:colId xmlns:a16="http://schemas.microsoft.com/office/drawing/2014/main" val="2961891691"/>
                    </a:ext>
                  </a:extLst>
                </a:gridCol>
              </a:tblGrid>
              <a:tr h="389247">
                <a:tc>
                  <a:txBody>
                    <a:bodyPr/>
                    <a:lstStyle/>
                    <a:p>
                      <a:pPr>
                        <a:lnSpc>
                          <a:spcPct val="107000"/>
                        </a:lnSpc>
                        <a:spcAft>
                          <a:spcPts val="800"/>
                        </a:spcAft>
                      </a:pPr>
                      <a:r>
                        <a:rPr lang="ru-RU" sz="700" dirty="0">
                          <a:effectLst/>
                        </a:rPr>
                        <a:t>Уменьшение степени кислотности (</a:t>
                      </a:r>
                      <a:r>
                        <a:rPr lang="ru-RU" sz="700" dirty="0" err="1">
                          <a:effectLst/>
                        </a:rPr>
                        <a:t>pH</a:t>
                      </a:r>
                      <a:r>
                        <a:rPr lang="ru-RU" sz="700" baseline="-25000" dirty="0" err="1">
                          <a:effectLst/>
                        </a:rPr>
                        <a:t>сол</a:t>
                      </a:r>
                      <a:r>
                        <a:rPr lang="ru-RU" sz="700" baseline="-25000" dirty="0">
                          <a:effectLst/>
                        </a:rPr>
                        <a:t>.</a:t>
                      </a:r>
                      <a:r>
                        <a:rPr lang="ru-RU" sz="700" dirty="0">
                          <a:effectLst/>
                        </a:rPr>
                        <a:t>) в % от средней степени кислотности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11–15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16–20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21–25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&gt;25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765507"/>
                  </a:ext>
                </a:extLst>
              </a:tr>
              <a:tr h="257813">
                <a:tc>
                  <a:txBody>
                    <a:bodyPr/>
                    <a:lstStyle/>
                    <a:p>
                      <a:pPr>
                        <a:lnSpc>
                          <a:spcPct val="107000"/>
                        </a:lnSpc>
                        <a:spcAft>
                          <a:spcPts val="800"/>
                        </a:spcAft>
                      </a:pPr>
                      <a:r>
                        <a:rPr lang="ru-RU" sz="700" dirty="0">
                          <a:effectLst/>
                        </a:rPr>
                        <a:t>Потери почвенной массы, т·га</a:t>
                      </a:r>
                      <a:r>
                        <a:rPr lang="ru-RU" sz="700" baseline="30000" dirty="0">
                          <a:effectLst/>
                        </a:rPr>
                        <a:t>-1</a:t>
                      </a:r>
                      <a:r>
                        <a:rPr lang="ru-RU" sz="700" dirty="0">
                          <a:effectLst/>
                        </a:rPr>
                        <a:t>·год</a:t>
                      </a:r>
                      <a:r>
                        <a:rPr lang="ru-RU" sz="700" baseline="30000" dirty="0">
                          <a:effectLst/>
                        </a:rPr>
                        <a:t>-1</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6–25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26–100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101–200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a:effectLst/>
                        </a:rPr>
                        <a:t>&gt;200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93345546"/>
                  </a:ext>
                </a:extLst>
              </a:tr>
              <a:tr h="521050">
                <a:tc>
                  <a:txBody>
                    <a:bodyPr/>
                    <a:lstStyle/>
                    <a:p>
                      <a:pPr>
                        <a:lnSpc>
                          <a:spcPct val="107000"/>
                        </a:lnSpc>
                        <a:spcAft>
                          <a:spcPts val="800"/>
                        </a:spcAft>
                      </a:pPr>
                      <a:r>
                        <a:rPr lang="ru-RU" sz="700">
                          <a:effectLst/>
                        </a:rPr>
                        <a:t>Площадь обнаженной почвообразующей породы (С) или подстилающей породы (D), % от общей площади</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0–2</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3–5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6–10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11–25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&gt;25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34079106"/>
                  </a:ext>
                </a:extLst>
              </a:tr>
              <a:tr h="257446">
                <a:tc>
                  <a:txBody>
                    <a:bodyPr/>
                    <a:lstStyle/>
                    <a:p>
                      <a:pPr>
                        <a:lnSpc>
                          <a:spcPct val="107000"/>
                        </a:lnSpc>
                        <a:spcAft>
                          <a:spcPts val="800"/>
                        </a:spcAft>
                      </a:pPr>
                      <a:r>
                        <a:rPr lang="ru-RU" sz="700" dirty="0">
                          <a:effectLst/>
                        </a:rPr>
                        <a:t>Увеличение площади эродированных почв, % в год</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&lt;0,5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0,6–1,0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1,1–2,0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2,1–5,0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&gt;5,0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26005383"/>
                  </a:ext>
                </a:extLst>
              </a:tr>
              <a:tr h="257446">
                <a:tc>
                  <a:txBody>
                    <a:bodyPr/>
                    <a:lstStyle/>
                    <a:p>
                      <a:pPr>
                        <a:lnSpc>
                          <a:spcPct val="107000"/>
                        </a:lnSpc>
                        <a:spcAft>
                          <a:spcPts val="800"/>
                        </a:spcAft>
                      </a:pPr>
                      <a:r>
                        <a:rPr lang="ru-RU" sz="700">
                          <a:effectLst/>
                        </a:rPr>
                        <a:t>Глубина размывов и водороин относительно поверхности, см</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&lt;20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21–40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41–100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101–200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&gt;200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18178692"/>
                  </a:ext>
                </a:extLst>
              </a:tr>
              <a:tr h="257446">
                <a:tc>
                  <a:txBody>
                    <a:bodyPr/>
                    <a:lstStyle/>
                    <a:p>
                      <a:pPr>
                        <a:lnSpc>
                          <a:spcPct val="107000"/>
                        </a:lnSpc>
                        <a:spcAft>
                          <a:spcPts val="800"/>
                        </a:spcAft>
                      </a:pPr>
                      <a:r>
                        <a:rPr lang="ru-RU" sz="700">
                          <a:effectLst/>
                        </a:rPr>
                        <a:t>Расчлененность территории оврагами, км·км</a:t>
                      </a:r>
                      <a:r>
                        <a:rPr lang="ru-RU" sz="700" baseline="30000">
                          <a:effectLst/>
                        </a:rPr>
                        <a:t>-2</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&lt;0,1</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0,1–0,3</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0,4–0,7</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0,8–2,5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&gt;2,5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650323289"/>
                  </a:ext>
                </a:extLst>
              </a:tr>
              <a:tr h="257446">
                <a:tc>
                  <a:txBody>
                    <a:bodyPr/>
                    <a:lstStyle/>
                    <a:p>
                      <a:pPr>
                        <a:lnSpc>
                          <a:spcPct val="107000"/>
                        </a:lnSpc>
                        <a:spcAft>
                          <a:spcPts val="800"/>
                        </a:spcAft>
                      </a:pPr>
                      <a:r>
                        <a:rPr lang="ru-RU" sz="700">
                          <a:effectLst/>
                        </a:rPr>
                        <a:t>Дефляционный нанос неплодородного слоя, см</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&lt;2</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3–10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11–20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21–40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&gt;40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033759355"/>
                  </a:ext>
                </a:extLst>
              </a:tr>
              <a:tr h="652852">
                <a:tc>
                  <a:txBody>
                    <a:bodyPr/>
                    <a:lstStyle/>
                    <a:p>
                      <a:pPr>
                        <a:lnSpc>
                          <a:spcPct val="107000"/>
                        </a:lnSpc>
                        <a:spcAft>
                          <a:spcPts val="800"/>
                        </a:spcAft>
                      </a:pPr>
                      <a:r>
                        <a:rPr lang="ru-RU" sz="700">
                          <a:effectLst/>
                        </a:rPr>
                        <a:t>Площадь выведенных из землепользования угодий (лишенная растительности на естественных угодьях), % от общей площади</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11–30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31–50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51–70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&gt;70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88119035"/>
                  </a:ext>
                </a:extLst>
              </a:tr>
              <a:tr h="389247">
                <a:tc>
                  <a:txBody>
                    <a:bodyPr/>
                    <a:lstStyle/>
                    <a:p>
                      <a:pPr>
                        <a:lnSpc>
                          <a:spcPct val="107000"/>
                        </a:lnSpc>
                        <a:spcAft>
                          <a:spcPts val="800"/>
                        </a:spcAft>
                      </a:pPr>
                      <a:r>
                        <a:rPr lang="ru-RU" sz="700">
                          <a:effectLst/>
                        </a:rPr>
                        <a:t>Проективное покрытие пастбищной растительности, % от зонального</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&gt;90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71–90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51–70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11–50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&lt;10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888741536"/>
                  </a:ext>
                </a:extLst>
              </a:tr>
              <a:tr h="389614">
                <a:tc>
                  <a:txBody>
                    <a:bodyPr/>
                    <a:lstStyle/>
                    <a:p>
                      <a:pPr>
                        <a:lnSpc>
                          <a:spcPct val="107000"/>
                        </a:lnSpc>
                        <a:spcAft>
                          <a:spcPts val="800"/>
                        </a:spcAft>
                      </a:pPr>
                      <a:r>
                        <a:rPr lang="ru-RU" sz="700">
                          <a:effectLst/>
                        </a:rPr>
                        <a:t>Скорость роста площади деградированных пастбищ, % в год</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&lt;0,25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0,26–1,0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1,1–3,0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3,1–5,0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331666444"/>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934209768"/>
              </p:ext>
            </p:extLst>
          </p:nvPr>
        </p:nvGraphicFramePr>
        <p:xfrm>
          <a:off x="7612881" y="2271796"/>
          <a:ext cx="4191002" cy="3706818"/>
        </p:xfrm>
        <a:graphic>
          <a:graphicData uri="http://schemas.openxmlformats.org/drawingml/2006/table">
            <a:tbl>
              <a:tblPr firstRow="1" firstCol="1" bandRow="1">
                <a:tableStyleId>{5C22544A-7EE6-4342-B048-85BDC9FD1C3A}</a:tableStyleId>
              </a:tblPr>
              <a:tblGrid>
                <a:gridCol w="1822970">
                  <a:extLst>
                    <a:ext uri="{9D8B030D-6E8A-4147-A177-3AD203B41FA5}">
                      <a16:colId xmlns:a16="http://schemas.microsoft.com/office/drawing/2014/main" val="4204885964"/>
                    </a:ext>
                  </a:extLst>
                </a:gridCol>
                <a:gridCol w="333134">
                  <a:extLst>
                    <a:ext uri="{9D8B030D-6E8A-4147-A177-3AD203B41FA5}">
                      <a16:colId xmlns:a16="http://schemas.microsoft.com/office/drawing/2014/main" val="3284367271"/>
                    </a:ext>
                  </a:extLst>
                </a:gridCol>
                <a:gridCol w="495257">
                  <a:extLst>
                    <a:ext uri="{9D8B030D-6E8A-4147-A177-3AD203B41FA5}">
                      <a16:colId xmlns:a16="http://schemas.microsoft.com/office/drawing/2014/main" val="2490091890"/>
                    </a:ext>
                  </a:extLst>
                </a:gridCol>
                <a:gridCol w="554340">
                  <a:extLst>
                    <a:ext uri="{9D8B030D-6E8A-4147-A177-3AD203B41FA5}">
                      <a16:colId xmlns:a16="http://schemas.microsoft.com/office/drawing/2014/main" val="1145417689"/>
                    </a:ext>
                  </a:extLst>
                </a:gridCol>
                <a:gridCol w="554340">
                  <a:extLst>
                    <a:ext uri="{9D8B030D-6E8A-4147-A177-3AD203B41FA5}">
                      <a16:colId xmlns:a16="http://schemas.microsoft.com/office/drawing/2014/main" val="3526820884"/>
                    </a:ext>
                  </a:extLst>
                </a:gridCol>
                <a:gridCol w="430961">
                  <a:extLst>
                    <a:ext uri="{9D8B030D-6E8A-4147-A177-3AD203B41FA5}">
                      <a16:colId xmlns:a16="http://schemas.microsoft.com/office/drawing/2014/main" val="2961891691"/>
                    </a:ext>
                  </a:extLst>
                </a:gridCol>
              </a:tblGrid>
              <a:tr h="263562">
                <a:tc rowSpan="2">
                  <a:txBody>
                    <a:bodyPr/>
                    <a:lstStyle/>
                    <a:p>
                      <a:pPr algn="ctr">
                        <a:lnSpc>
                          <a:spcPct val="150000"/>
                        </a:lnSpc>
                        <a:spcAft>
                          <a:spcPts val="0"/>
                        </a:spcAft>
                      </a:pPr>
                      <a:r>
                        <a:rPr lang="ru-RU" sz="700" dirty="0">
                          <a:effectLst/>
                        </a:rPr>
                        <a:t>Показатели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ct val="150000"/>
                        </a:lnSpc>
                        <a:spcAft>
                          <a:spcPts val="0"/>
                        </a:spcAft>
                      </a:pPr>
                      <a:r>
                        <a:rPr lang="ru-RU" sz="700" dirty="0">
                          <a:effectLst/>
                        </a:rPr>
                        <a:t>Степень деградации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9759931"/>
                  </a:ext>
                </a:extLst>
              </a:tr>
              <a:tr h="149110">
                <a:tc vMerge="1">
                  <a:txBody>
                    <a:bodyPr/>
                    <a:lstStyle/>
                    <a:p>
                      <a:endParaRPr lang="ru-RU"/>
                    </a:p>
                  </a:txBody>
                  <a:tcPr/>
                </a:tc>
                <a:tc>
                  <a:txBody>
                    <a:bodyPr/>
                    <a:lstStyle/>
                    <a:p>
                      <a:pPr algn="ctr">
                        <a:lnSpc>
                          <a:spcPct val="150000"/>
                        </a:lnSpc>
                        <a:spcAft>
                          <a:spcPts val="0"/>
                        </a:spcAft>
                      </a:pPr>
                      <a:r>
                        <a:rPr lang="ru-RU" sz="700">
                          <a:effectLst/>
                        </a:rPr>
                        <a:t>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a:effectLst/>
                        </a:rPr>
                        <a:t>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dirty="0">
                          <a:effectLst/>
                        </a:rPr>
                        <a:t>2</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a:effectLst/>
                        </a:rPr>
                        <a:t>3</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ru-RU" sz="700">
                          <a:effectLst/>
                        </a:rPr>
                        <a:t>4</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501210"/>
                  </a:ext>
                </a:extLst>
              </a:tr>
              <a:tr h="113336">
                <a:tc>
                  <a:txBody>
                    <a:bodyPr/>
                    <a:lstStyle/>
                    <a:p>
                      <a:pPr algn="ctr">
                        <a:lnSpc>
                          <a:spcPct val="107000"/>
                        </a:lnSpc>
                        <a:spcAft>
                          <a:spcPts val="0"/>
                        </a:spcAft>
                      </a:pPr>
                      <a:r>
                        <a:rPr lang="ru-RU" sz="700">
                          <a:effectLst/>
                        </a:rPr>
                        <a:t>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700">
                          <a:effectLst/>
                        </a:rPr>
                        <a:t>2</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700">
                          <a:effectLst/>
                        </a:rPr>
                        <a:t>3</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700" dirty="0">
                          <a:effectLst/>
                        </a:rPr>
                        <a:t>4</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ru-RU" sz="700" dirty="0">
                          <a:effectLst/>
                        </a:rPr>
                        <a:t>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ru-RU" sz="700">
                          <a:effectLst/>
                        </a:rPr>
                        <a:t>6</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17736480"/>
                  </a:ext>
                </a:extLst>
              </a:tr>
              <a:tr h="232228">
                <a:tc>
                  <a:txBody>
                    <a:bodyPr/>
                    <a:lstStyle/>
                    <a:p>
                      <a:pPr>
                        <a:lnSpc>
                          <a:spcPct val="107000"/>
                        </a:lnSpc>
                        <a:spcAft>
                          <a:spcPts val="800"/>
                        </a:spcAft>
                      </a:pPr>
                      <a:r>
                        <a:rPr lang="ru-RU" sz="700" dirty="0">
                          <a:effectLst/>
                        </a:rPr>
                        <a:t>Скорость роста площади деградированных пастбищ, % в год</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&lt;0,25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0,26–1,0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1,1–3,0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3,1–5,0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331666444"/>
                  </a:ext>
                </a:extLst>
              </a:tr>
              <a:tr h="232228">
                <a:tc>
                  <a:txBody>
                    <a:bodyPr/>
                    <a:lstStyle/>
                    <a:p>
                      <a:pPr>
                        <a:lnSpc>
                          <a:spcPct val="107000"/>
                        </a:lnSpc>
                        <a:spcAft>
                          <a:spcPts val="800"/>
                        </a:spcAft>
                      </a:pPr>
                      <a:r>
                        <a:rPr lang="ru-RU" sz="700" dirty="0">
                          <a:effectLst/>
                        </a:rPr>
                        <a:t>Площадь подвижных песков, % от общей площади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0–2</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3–5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6–15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16–25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&gt;25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53168718"/>
                  </a:ext>
                </a:extLst>
              </a:tr>
              <a:tr h="232228">
                <a:tc>
                  <a:txBody>
                    <a:bodyPr/>
                    <a:lstStyle/>
                    <a:p>
                      <a:pPr>
                        <a:lnSpc>
                          <a:spcPct val="107000"/>
                        </a:lnSpc>
                        <a:spcAft>
                          <a:spcPts val="800"/>
                        </a:spcAft>
                      </a:pPr>
                      <a:r>
                        <a:rPr lang="ru-RU" sz="700">
                          <a:effectLst/>
                        </a:rPr>
                        <a:t>Увеличение площади подвижных песков, % в год</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&lt;0,25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0,26–1,0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1,1–2,0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2,1–4,0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&gt;4</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96358732"/>
                  </a:ext>
                </a:extLst>
              </a:tr>
              <a:tr h="232228">
                <a:tc>
                  <a:txBody>
                    <a:bodyPr/>
                    <a:lstStyle/>
                    <a:p>
                      <a:pPr>
                        <a:lnSpc>
                          <a:spcPct val="107000"/>
                        </a:lnSpc>
                        <a:spcAft>
                          <a:spcPts val="800"/>
                        </a:spcAft>
                      </a:pPr>
                      <a:r>
                        <a:rPr lang="ru-RU" sz="700">
                          <a:effectLst/>
                        </a:rPr>
                        <a:t>Содержание суммы токсичных солей в верхнем плодородном слое (%):</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endParaRPr lang="ru-RU" sz="700" dirty="0">
                        <a:effectLst/>
                        <a:latin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87675095"/>
                  </a:ext>
                </a:extLst>
              </a:tr>
              <a:tr h="149110">
                <a:tc>
                  <a:txBody>
                    <a:bodyPr/>
                    <a:lstStyle/>
                    <a:p>
                      <a:pPr>
                        <a:lnSpc>
                          <a:spcPct val="107000"/>
                        </a:lnSpc>
                        <a:spcAft>
                          <a:spcPts val="800"/>
                        </a:spcAft>
                      </a:pPr>
                      <a:r>
                        <a:rPr lang="ru-RU" sz="700">
                          <a:effectLst/>
                        </a:rPr>
                        <a:t>– с участием соды</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&lt;0,1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0,11–0,2</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0,21–0,3</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0,31–0,5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a:effectLst/>
                        </a:rPr>
                        <a:t>&gt;0,5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548147117"/>
                  </a:ext>
                </a:extLst>
              </a:tr>
              <a:tr h="149110">
                <a:tc>
                  <a:txBody>
                    <a:bodyPr/>
                    <a:lstStyle/>
                    <a:p>
                      <a:pPr>
                        <a:lnSpc>
                          <a:spcPct val="107000"/>
                        </a:lnSpc>
                        <a:spcAft>
                          <a:spcPts val="800"/>
                        </a:spcAft>
                      </a:pPr>
                      <a:r>
                        <a:rPr lang="ru-RU" sz="700">
                          <a:effectLst/>
                        </a:rPr>
                        <a:t>– для других типов засоления</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&lt;0,1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0,11–0,25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0,26–0,5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0,51–0,8</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&gt;0,8</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83580393"/>
                  </a:ext>
                </a:extLst>
              </a:tr>
              <a:tr h="351119">
                <a:tc>
                  <a:txBody>
                    <a:bodyPr/>
                    <a:lstStyle/>
                    <a:p>
                      <a:pPr>
                        <a:lnSpc>
                          <a:spcPct val="107000"/>
                        </a:lnSpc>
                        <a:spcAft>
                          <a:spcPts val="0"/>
                        </a:spcAft>
                      </a:pPr>
                      <a:r>
                        <a:rPr lang="ru-RU" sz="700">
                          <a:effectLst/>
                        </a:rPr>
                        <a:t>Увеличение токсичной щелочности (при переходе нейтрального типа засоления в щелочной), мг-экв·100 г</a:t>
                      </a:r>
                      <a:r>
                        <a:rPr lang="ru-RU" sz="700" baseline="30000">
                          <a:effectLst/>
                        </a:rPr>
                        <a:t>-1</a:t>
                      </a:r>
                      <a:r>
                        <a:rPr lang="ru-RU" sz="700">
                          <a:effectLst/>
                        </a:rPr>
                        <a:t> почв</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&lt;0,7</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0,71–1,0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1,1–1,6</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1,7–2,0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&gt;2,0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01225346"/>
                  </a:ext>
                </a:extLst>
              </a:tr>
              <a:tr h="232228">
                <a:tc>
                  <a:txBody>
                    <a:bodyPr/>
                    <a:lstStyle/>
                    <a:p>
                      <a:pPr>
                        <a:lnSpc>
                          <a:spcPct val="107000"/>
                        </a:lnSpc>
                        <a:spcAft>
                          <a:spcPts val="800"/>
                        </a:spcAft>
                      </a:pPr>
                      <a:r>
                        <a:rPr lang="ru-RU" sz="700">
                          <a:effectLst/>
                        </a:rPr>
                        <a:t>Увеличение площади засоленных почв, % в год</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0–0,5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0,51–1,0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1,1–2,0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2,1–5,0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&gt;5,0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0450566"/>
                  </a:ext>
                </a:extLst>
              </a:tr>
              <a:tr h="232228">
                <a:tc>
                  <a:txBody>
                    <a:bodyPr/>
                    <a:lstStyle/>
                    <a:p>
                      <a:pPr>
                        <a:lnSpc>
                          <a:spcPct val="107000"/>
                        </a:lnSpc>
                        <a:spcAft>
                          <a:spcPts val="800"/>
                        </a:spcAft>
                      </a:pPr>
                      <a:r>
                        <a:rPr lang="ru-RU" sz="700">
                          <a:effectLst/>
                        </a:rPr>
                        <a:t>Увеличение содержания обменного натрия (в % от ЕКО):</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endParaRPr lang="ru-RU" sz="700" dirty="0">
                        <a:effectLst/>
                        <a:latin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79305104"/>
                  </a:ext>
                </a:extLst>
              </a:tr>
              <a:tr h="149110">
                <a:tc>
                  <a:txBody>
                    <a:bodyPr/>
                    <a:lstStyle/>
                    <a:p>
                      <a:pPr>
                        <a:lnSpc>
                          <a:spcPct val="107000"/>
                        </a:lnSpc>
                        <a:spcAft>
                          <a:spcPts val="800"/>
                        </a:spcAft>
                      </a:pPr>
                      <a:r>
                        <a:rPr lang="ru-RU" sz="700">
                          <a:effectLst/>
                        </a:rPr>
                        <a:t>– для почв, содержащих &lt;1% натрия</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1–3</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3–7</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7–10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a:effectLst/>
                        </a:rPr>
                        <a:t>&gt;10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21047458"/>
                  </a:ext>
                </a:extLst>
              </a:tr>
              <a:tr h="149110">
                <a:tc>
                  <a:txBody>
                    <a:bodyPr/>
                    <a:lstStyle/>
                    <a:p>
                      <a:pPr>
                        <a:lnSpc>
                          <a:spcPct val="107000"/>
                        </a:lnSpc>
                        <a:spcAft>
                          <a:spcPts val="800"/>
                        </a:spcAft>
                      </a:pPr>
                      <a:r>
                        <a:rPr lang="ru-RU" sz="700">
                          <a:effectLst/>
                        </a:rPr>
                        <a:t>– для других почв</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&lt;5</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5–10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10–15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15–20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&gt;20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43109822"/>
                  </a:ext>
                </a:extLst>
              </a:tr>
              <a:tr h="232228">
                <a:tc>
                  <a:txBody>
                    <a:bodyPr/>
                    <a:lstStyle/>
                    <a:p>
                      <a:pPr>
                        <a:lnSpc>
                          <a:spcPct val="107000"/>
                        </a:lnSpc>
                        <a:spcAft>
                          <a:spcPts val="800"/>
                        </a:spcAft>
                      </a:pPr>
                      <a:r>
                        <a:rPr lang="ru-RU" sz="700" dirty="0">
                          <a:effectLst/>
                        </a:rPr>
                        <a:t>Увеличение содержания обменного магния (в % от ЕКО)</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&lt;40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41–50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51–60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61–70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&gt;70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05638482"/>
                  </a:ext>
                </a:extLst>
              </a:tr>
              <a:tr h="232228">
                <a:tc>
                  <a:txBody>
                    <a:bodyPr/>
                    <a:lstStyle/>
                    <a:p>
                      <a:pPr>
                        <a:lnSpc>
                          <a:spcPct val="107000"/>
                        </a:lnSpc>
                        <a:spcAft>
                          <a:spcPts val="0"/>
                        </a:spcAft>
                      </a:pPr>
                      <a:r>
                        <a:rPr lang="ru-RU" sz="700">
                          <a:effectLst/>
                        </a:rPr>
                        <a:t>Поднятие пресных </a:t>
                      </a:r>
                    </a:p>
                    <a:p>
                      <a:pPr>
                        <a:lnSpc>
                          <a:spcPct val="107000"/>
                        </a:lnSpc>
                        <a:spcAft>
                          <a:spcPts val="0"/>
                        </a:spcAft>
                      </a:pPr>
                      <a:r>
                        <a:rPr lang="ru-RU" sz="700">
                          <a:effectLst/>
                        </a:rPr>
                        <a:t>(&lt;1–3 г·л</a:t>
                      </a:r>
                      <a:r>
                        <a:rPr lang="ru-RU" sz="700" baseline="30000">
                          <a:effectLst/>
                        </a:rPr>
                        <a:t>-1</a:t>
                      </a:r>
                      <a:r>
                        <a:rPr lang="ru-RU" sz="700">
                          <a:effectLst/>
                        </a:rPr>
                        <a:t>) почвенно-грунтовых вод, м:</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endParaRPr lang="ru-RU" sz="700" dirty="0">
                        <a:effectLst/>
                        <a:latin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40446021"/>
                  </a:ext>
                </a:extLst>
              </a:tr>
              <a:tr h="149110">
                <a:tc>
                  <a:txBody>
                    <a:bodyPr/>
                    <a:lstStyle/>
                    <a:p>
                      <a:pPr>
                        <a:lnSpc>
                          <a:spcPct val="107000"/>
                        </a:lnSpc>
                        <a:spcAft>
                          <a:spcPts val="800"/>
                        </a:spcAft>
                      </a:pPr>
                      <a:r>
                        <a:rPr lang="ru-RU" sz="700">
                          <a:effectLst/>
                        </a:rPr>
                        <a:t>– в гумидной зоне</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&gt;1,0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0,81–1,0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0,61–0,80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dirty="0">
                          <a:effectLst/>
                        </a:rPr>
                        <a:t>0,31–0,60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&lt;0,3</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55111199"/>
                  </a:ext>
                </a:extLst>
              </a:tr>
              <a:tr h="149110">
                <a:tc>
                  <a:txBody>
                    <a:bodyPr/>
                    <a:lstStyle/>
                    <a:p>
                      <a:pPr>
                        <a:lnSpc>
                          <a:spcPct val="107000"/>
                        </a:lnSpc>
                        <a:spcAft>
                          <a:spcPts val="800"/>
                        </a:spcAft>
                      </a:pPr>
                      <a:r>
                        <a:rPr lang="ru-RU" sz="700" dirty="0">
                          <a:effectLst/>
                        </a:rPr>
                        <a:t>– в степной зоне</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&gt;4</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a:effectLst/>
                        </a:rPr>
                        <a:t>3,1–4,0</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700" dirty="0">
                          <a:effectLst/>
                        </a:rPr>
                        <a:t>2,1–3,0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700">
                          <a:effectLst/>
                        </a:rPr>
                        <a:t>1,0–2,1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700" dirty="0">
                          <a:effectLst/>
                        </a:rPr>
                        <a:t>&lt;1,0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865" marR="15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658896153"/>
                  </a:ext>
                </a:extLst>
              </a:tr>
            </a:tbl>
          </a:graphicData>
        </a:graphic>
      </p:graphicFrame>
      <p:sp>
        <p:nvSpPr>
          <p:cNvPr id="8" name="Номер слайда 7"/>
          <p:cNvSpPr>
            <a:spLocks noGrp="1"/>
          </p:cNvSpPr>
          <p:nvPr>
            <p:ph type="sldNum" sz="quarter" idx="12"/>
          </p:nvPr>
        </p:nvSpPr>
        <p:spPr/>
        <p:txBody>
          <a:bodyPr/>
          <a:lstStyle/>
          <a:p>
            <a:fld id="{4C4E87E8-1CDE-4511-85D2-1907918CAD22}" type="slidenum">
              <a:rPr lang="ru-RU" smtClean="0"/>
              <a:t>19</a:t>
            </a:fld>
            <a:endParaRPr lang="ru-RU" dirty="0"/>
          </a:p>
        </p:txBody>
      </p:sp>
      <p:sp>
        <p:nvSpPr>
          <p:cNvPr id="9" name="Заголовок 1"/>
          <p:cNvSpPr txBox="1">
            <a:spLocks/>
          </p:cNvSpPr>
          <p:nvPr/>
        </p:nvSpPr>
        <p:spPr>
          <a:xfrm>
            <a:off x="4049468" y="5978614"/>
            <a:ext cx="8142531" cy="9734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600" b="1" smtClean="0"/>
              <a:t>Согласно Постановлению Правительства РФ № 612 от 22.07.2011 г., </a:t>
            </a:r>
            <a:r>
              <a:rPr lang="ru-RU" sz="1600" b="1" smtClean="0">
                <a:solidFill>
                  <a:srgbClr val="FF0000"/>
                </a:solidFill>
              </a:rPr>
              <a:t>утрата 15% гумуса, </a:t>
            </a:r>
            <a:r>
              <a:rPr lang="ru-RU" sz="1600" b="1" smtClean="0"/>
              <a:t>фосфора, калия, кислотности в (А+Б) соответствует </a:t>
            </a:r>
            <a:r>
              <a:rPr lang="ru-RU" sz="1600" b="1" smtClean="0">
                <a:solidFill>
                  <a:srgbClr val="FF0000"/>
                </a:solidFill>
              </a:rPr>
              <a:t>существенному снижению плодородия</a:t>
            </a:r>
            <a:r>
              <a:rPr lang="ru-RU" sz="1600" b="1" smtClean="0"/>
              <a:t>, а в районе </a:t>
            </a:r>
            <a:r>
              <a:rPr lang="ru-RU" sz="1600" b="1" smtClean="0">
                <a:solidFill>
                  <a:srgbClr val="FF0000"/>
                </a:solidFill>
              </a:rPr>
              <a:t>30–40% – необратимым изменениям </a:t>
            </a:r>
            <a:r>
              <a:rPr lang="ru-RU" sz="1600" b="1" smtClean="0"/>
              <a:t>качества окружающей среды.</a:t>
            </a:r>
            <a:endParaRPr lang="ru-RU" sz="1600" dirty="0"/>
          </a:p>
        </p:txBody>
      </p:sp>
    </p:spTree>
    <p:extLst>
      <p:ext uri="{BB962C8B-B14F-4D97-AF65-F5344CB8AC3E}">
        <p14:creationId xmlns:p14="http://schemas.microsoft.com/office/powerpoint/2010/main" val="2761968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7459" y="879620"/>
            <a:ext cx="4601279" cy="1754326"/>
          </a:xfrm>
          <a:prstGeom prst="rect">
            <a:avLst/>
          </a:prstGeom>
        </p:spPr>
        <p:txBody>
          <a:bodyPr wrap="square">
            <a:spAutoFit/>
          </a:bodyPr>
          <a:lstStyle/>
          <a:p>
            <a:r>
              <a:rPr lang="ru-RU" dirty="0" smtClean="0"/>
              <a:t>Природоохранное законодательство служит направляющей  нитью в области охраны  окружающей среды, а также  практического применения  научных знаний в отношении оценки и регулирования всех  природных ее компонентов, в том числе почв и земель.</a:t>
            </a:r>
            <a:endParaRPr lang="ru-RU" b="1" dirty="0" smtClean="0"/>
          </a:p>
        </p:txBody>
      </p:sp>
      <p:sp>
        <p:nvSpPr>
          <p:cNvPr id="3" name="TextBox 2"/>
          <p:cNvSpPr txBox="1"/>
          <p:nvPr/>
        </p:nvSpPr>
        <p:spPr>
          <a:xfrm>
            <a:off x="6459415" y="879620"/>
            <a:ext cx="5009662" cy="1477328"/>
          </a:xfrm>
          <a:prstGeom prst="rect">
            <a:avLst/>
          </a:prstGeom>
          <a:noFill/>
        </p:spPr>
        <p:txBody>
          <a:bodyPr wrap="square" rtlCol="0">
            <a:spAutoFit/>
          </a:bodyPr>
          <a:lstStyle/>
          <a:p>
            <a:r>
              <a:rPr lang="en-US" dirty="0"/>
              <a:t>Environmental legislation serves as a guiding thread in the field of environmental protection, as well as the practical application of scientific knowledge in relation to the assessment and regulation of all its natural components, including soils and lands.</a:t>
            </a:r>
            <a:endParaRPr lang="ru-RU" dirty="0"/>
          </a:p>
        </p:txBody>
      </p:sp>
      <p:pic>
        <p:nvPicPr>
          <p:cNvPr id="5" name="Рисунок 4"/>
          <p:cNvPicPr>
            <a:picLocks noChangeAspect="1"/>
          </p:cNvPicPr>
          <p:nvPr/>
        </p:nvPicPr>
        <p:blipFill>
          <a:blip r:embed="rId2"/>
          <a:stretch>
            <a:fillRect/>
          </a:stretch>
        </p:blipFill>
        <p:spPr>
          <a:xfrm>
            <a:off x="4072668" y="4607169"/>
            <a:ext cx="3006116" cy="2031633"/>
          </a:xfrm>
          <a:prstGeom prst="rect">
            <a:avLst/>
          </a:prstGeom>
        </p:spPr>
      </p:pic>
      <p:sp>
        <p:nvSpPr>
          <p:cNvPr id="6" name="Прямоугольник 5"/>
          <p:cNvSpPr/>
          <p:nvPr/>
        </p:nvSpPr>
        <p:spPr>
          <a:xfrm>
            <a:off x="3938954" y="4509477"/>
            <a:ext cx="3227754" cy="225473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p:txBody>
          <a:bodyPr/>
          <a:lstStyle/>
          <a:p>
            <a:fld id="{4C4E87E8-1CDE-4511-85D2-1907918CAD22}" type="slidenum">
              <a:rPr lang="ru-RU" smtClean="0"/>
              <a:t>2</a:t>
            </a:fld>
            <a:endParaRPr lang="ru-RU" dirty="0"/>
          </a:p>
        </p:txBody>
      </p:sp>
    </p:spTree>
    <p:extLst>
      <p:ext uri="{BB962C8B-B14F-4D97-AF65-F5344CB8AC3E}">
        <p14:creationId xmlns:p14="http://schemas.microsoft.com/office/powerpoint/2010/main" val="2445224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16" y="21015"/>
            <a:ext cx="12011784" cy="939219"/>
          </a:xfrm>
        </p:spPr>
        <p:txBody>
          <a:bodyPr>
            <a:noAutofit/>
          </a:bodyPr>
          <a:lstStyle/>
          <a:p>
            <a:pPr algn="ctr"/>
            <a:r>
              <a:rPr lang="ru-RU" sz="2000" b="1" dirty="0"/>
              <a:t>Согласно Постановлению Правительства РФ № 612 от 22.07.2011 г., </a:t>
            </a:r>
            <a:r>
              <a:rPr lang="ru-RU" sz="2000" b="1" dirty="0">
                <a:solidFill>
                  <a:srgbClr val="FF0000"/>
                </a:solidFill>
              </a:rPr>
              <a:t>утрата 15% гумуса, </a:t>
            </a:r>
            <a:r>
              <a:rPr lang="ru-RU" sz="2000" b="1" dirty="0"/>
              <a:t>фосфора, калия, кислотности в (А+Б) соответствует </a:t>
            </a:r>
            <a:r>
              <a:rPr lang="ru-RU" sz="2000" b="1" dirty="0">
                <a:solidFill>
                  <a:srgbClr val="FF0000"/>
                </a:solidFill>
              </a:rPr>
              <a:t>существенному снижению плодородия</a:t>
            </a:r>
            <a:r>
              <a:rPr lang="ru-RU" sz="2000" b="1" dirty="0"/>
              <a:t>, а в районе </a:t>
            </a:r>
            <a:r>
              <a:rPr lang="ru-RU" sz="2000" b="1" dirty="0">
                <a:solidFill>
                  <a:srgbClr val="FF0000"/>
                </a:solidFill>
              </a:rPr>
              <a:t>30–40% – необратимым изменениям </a:t>
            </a:r>
            <a:r>
              <a:rPr lang="ru-RU" sz="2000" b="1" dirty="0"/>
              <a:t>качества окружающей среды.</a:t>
            </a:r>
            <a:endParaRPr lang="ru-RU" sz="2000" dirty="0"/>
          </a:p>
        </p:txBody>
      </p:sp>
      <p:sp>
        <p:nvSpPr>
          <p:cNvPr id="3" name="Объект 2"/>
          <p:cNvSpPr>
            <a:spLocks noGrp="1"/>
          </p:cNvSpPr>
          <p:nvPr>
            <p:ph idx="1"/>
          </p:nvPr>
        </p:nvSpPr>
        <p:spPr>
          <a:xfrm>
            <a:off x="416818" y="1392640"/>
            <a:ext cx="5464629" cy="408617"/>
          </a:xfrm>
        </p:spPr>
        <p:txBody>
          <a:bodyPr>
            <a:normAutofit/>
          </a:bodyPr>
          <a:lstStyle/>
          <a:p>
            <a:pPr marL="0" indent="0">
              <a:buNone/>
            </a:pPr>
            <a:r>
              <a:rPr lang="ru-RU" sz="1400" b="1" dirty="0"/>
              <a:t>Показатели уровня загрязнения земель химическими веществами</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1893188243"/>
              </p:ext>
            </p:extLst>
          </p:nvPr>
        </p:nvGraphicFramePr>
        <p:xfrm>
          <a:off x="259057" y="1691486"/>
          <a:ext cx="5881444" cy="4367192"/>
        </p:xfrm>
        <a:graphic>
          <a:graphicData uri="http://schemas.openxmlformats.org/drawingml/2006/table">
            <a:tbl>
              <a:tblPr firstRow="1" firstCol="1" bandRow="1">
                <a:tableStyleId>{5C22544A-7EE6-4342-B048-85BDC9FD1C3A}</a:tableStyleId>
              </a:tblPr>
              <a:tblGrid>
                <a:gridCol w="1072283">
                  <a:extLst>
                    <a:ext uri="{9D8B030D-6E8A-4147-A177-3AD203B41FA5}">
                      <a16:colId xmlns:a16="http://schemas.microsoft.com/office/drawing/2014/main" val="683094408"/>
                    </a:ext>
                  </a:extLst>
                </a:gridCol>
                <a:gridCol w="796490">
                  <a:extLst>
                    <a:ext uri="{9D8B030D-6E8A-4147-A177-3AD203B41FA5}">
                      <a16:colId xmlns:a16="http://schemas.microsoft.com/office/drawing/2014/main" val="158103545"/>
                    </a:ext>
                  </a:extLst>
                </a:gridCol>
                <a:gridCol w="1082351">
                  <a:extLst>
                    <a:ext uri="{9D8B030D-6E8A-4147-A177-3AD203B41FA5}">
                      <a16:colId xmlns:a16="http://schemas.microsoft.com/office/drawing/2014/main" val="3438194684"/>
                    </a:ext>
                  </a:extLst>
                </a:gridCol>
                <a:gridCol w="1077685">
                  <a:extLst>
                    <a:ext uri="{9D8B030D-6E8A-4147-A177-3AD203B41FA5}">
                      <a16:colId xmlns:a16="http://schemas.microsoft.com/office/drawing/2014/main" val="868033293"/>
                    </a:ext>
                  </a:extLst>
                </a:gridCol>
                <a:gridCol w="1034143">
                  <a:extLst>
                    <a:ext uri="{9D8B030D-6E8A-4147-A177-3AD203B41FA5}">
                      <a16:colId xmlns:a16="http://schemas.microsoft.com/office/drawing/2014/main" val="372836871"/>
                    </a:ext>
                  </a:extLst>
                </a:gridCol>
                <a:gridCol w="818492">
                  <a:extLst>
                    <a:ext uri="{9D8B030D-6E8A-4147-A177-3AD203B41FA5}">
                      <a16:colId xmlns:a16="http://schemas.microsoft.com/office/drawing/2014/main" val="968966170"/>
                    </a:ext>
                  </a:extLst>
                </a:gridCol>
              </a:tblGrid>
              <a:tr h="160560">
                <a:tc rowSpan="2">
                  <a:txBody>
                    <a:bodyPr/>
                    <a:lstStyle/>
                    <a:p>
                      <a:pPr algn="ctr">
                        <a:lnSpc>
                          <a:spcPct val="107000"/>
                        </a:lnSpc>
                        <a:spcAft>
                          <a:spcPts val="800"/>
                        </a:spcAft>
                      </a:pPr>
                      <a:r>
                        <a:rPr lang="ru-RU" sz="900" dirty="0">
                          <a:effectLst/>
                        </a:rPr>
                        <a:t>Элемент, соединение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ct val="107000"/>
                        </a:lnSpc>
                        <a:spcAft>
                          <a:spcPts val="800"/>
                        </a:spcAft>
                      </a:pPr>
                      <a:r>
                        <a:rPr lang="ru-RU" sz="900">
                          <a:effectLst/>
                        </a:rPr>
                        <a:t>Содержание (мг·кг</a:t>
                      </a:r>
                      <a:r>
                        <a:rPr lang="ru-RU" sz="900" baseline="30000">
                          <a:effectLst/>
                        </a:rPr>
                        <a:t>-1</a:t>
                      </a:r>
                      <a:r>
                        <a:rPr lang="ru-RU" sz="900">
                          <a:effectLst/>
                        </a:rPr>
                        <a:t>), соответствующее уровню загрязнения*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800"/>
                        </a:spcAft>
                      </a:pP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67829182"/>
                  </a:ext>
                </a:extLst>
              </a:tr>
              <a:tr h="525443">
                <a:tc vMerge="1">
                  <a:txBody>
                    <a:bodyPr/>
                    <a:lstStyle/>
                    <a:p>
                      <a:endParaRPr lang="ru-RU"/>
                    </a:p>
                  </a:txBody>
                  <a:tcPr/>
                </a:tc>
                <a:tc>
                  <a:txBody>
                    <a:bodyPr/>
                    <a:lstStyle/>
                    <a:p>
                      <a:pPr algn="ctr">
                        <a:lnSpc>
                          <a:spcPct val="107000"/>
                        </a:lnSpc>
                        <a:spcAft>
                          <a:spcPts val="800"/>
                        </a:spcAft>
                      </a:pPr>
                      <a:r>
                        <a:rPr lang="ru-RU" sz="900" dirty="0">
                          <a:effectLst/>
                        </a:rPr>
                        <a:t>1 уровень допустимый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900" dirty="0">
                          <a:effectLst/>
                        </a:rPr>
                        <a:t>2 </a:t>
                      </a:r>
                    </a:p>
                    <a:p>
                      <a:pPr algn="ctr"/>
                      <a:r>
                        <a:rPr lang="ru-RU" sz="900" dirty="0">
                          <a:effectLst/>
                        </a:rPr>
                        <a:t>уровень </a:t>
                      </a:r>
                    </a:p>
                    <a:p>
                      <a:pPr algn="ctr"/>
                      <a:r>
                        <a:rPr lang="ru-RU" sz="900" dirty="0">
                          <a:effectLst/>
                        </a:rPr>
                        <a:t>низкий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900" dirty="0">
                          <a:effectLst/>
                        </a:rPr>
                        <a:t>3 </a:t>
                      </a:r>
                    </a:p>
                    <a:p>
                      <a:pPr algn="ctr"/>
                      <a:r>
                        <a:rPr lang="ru-RU" sz="900" dirty="0">
                          <a:effectLst/>
                        </a:rPr>
                        <a:t>уровень </a:t>
                      </a:r>
                    </a:p>
                    <a:p>
                      <a:pPr algn="ctr"/>
                      <a:r>
                        <a:rPr lang="ru-RU" sz="900" dirty="0">
                          <a:effectLst/>
                        </a:rPr>
                        <a:t>средний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900" dirty="0">
                          <a:effectLst/>
                        </a:rPr>
                        <a:t>4 </a:t>
                      </a:r>
                    </a:p>
                    <a:p>
                      <a:pPr algn="ctr"/>
                      <a:r>
                        <a:rPr lang="ru-RU" sz="900" dirty="0">
                          <a:effectLst/>
                        </a:rPr>
                        <a:t>уровень </a:t>
                      </a:r>
                    </a:p>
                    <a:p>
                      <a:pPr algn="ctr"/>
                      <a:r>
                        <a:rPr lang="ru-RU" sz="900" dirty="0">
                          <a:effectLst/>
                        </a:rPr>
                        <a:t>высокий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900" dirty="0">
                          <a:effectLst/>
                        </a:rPr>
                        <a:t>5 уровень очень высокий</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912338"/>
                  </a:ext>
                </a:extLst>
              </a:tr>
              <a:tr h="160560">
                <a:tc gridSpan="6">
                  <a:txBody>
                    <a:bodyPr/>
                    <a:lstStyle/>
                    <a:p>
                      <a:pPr algn="ctr">
                        <a:lnSpc>
                          <a:spcPct val="107000"/>
                        </a:lnSpc>
                        <a:spcAft>
                          <a:spcPts val="800"/>
                        </a:spcAft>
                      </a:pPr>
                      <a:r>
                        <a:rPr lang="ru-RU" sz="900" dirty="0">
                          <a:effectLst/>
                        </a:rPr>
                        <a:t>Неорганические соединения</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64300437"/>
                  </a:ext>
                </a:extLst>
              </a:tr>
              <a:tr h="211418">
                <a:tc>
                  <a:txBody>
                    <a:bodyPr/>
                    <a:lstStyle/>
                    <a:p>
                      <a:pPr algn="ctr">
                        <a:lnSpc>
                          <a:spcPct val="107000"/>
                        </a:lnSpc>
                        <a:spcAft>
                          <a:spcPts val="800"/>
                        </a:spcAft>
                      </a:pPr>
                      <a:r>
                        <a:rPr lang="ru-RU" sz="900" dirty="0">
                          <a:effectLst/>
                        </a:rPr>
                        <a:t>Кадмий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&lt;ПДК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3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3 до 5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a:effectLst/>
                        </a:rPr>
                        <a:t>от 5 до 20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&gt;20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89328932"/>
                  </a:ext>
                </a:extLst>
              </a:tr>
              <a:tr h="228213">
                <a:tc>
                  <a:txBody>
                    <a:bodyPr/>
                    <a:lstStyle/>
                    <a:p>
                      <a:pPr algn="ctr">
                        <a:lnSpc>
                          <a:spcPct val="107000"/>
                        </a:lnSpc>
                        <a:spcAft>
                          <a:spcPts val="800"/>
                        </a:spcAft>
                      </a:pPr>
                      <a:r>
                        <a:rPr lang="ru-RU" sz="900">
                          <a:effectLst/>
                        </a:rPr>
                        <a:t>Свинец</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&lt;ПДК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ПДК до 125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125 до 250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a:effectLst/>
                        </a:rPr>
                        <a:t>от 250 до 600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&gt;600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30200669"/>
                  </a:ext>
                </a:extLst>
              </a:tr>
              <a:tr h="211418">
                <a:tc>
                  <a:txBody>
                    <a:bodyPr/>
                    <a:lstStyle/>
                    <a:p>
                      <a:pPr algn="ctr">
                        <a:lnSpc>
                          <a:spcPct val="107000"/>
                        </a:lnSpc>
                        <a:spcAft>
                          <a:spcPts val="800"/>
                        </a:spcAft>
                      </a:pPr>
                      <a:r>
                        <a:rPr lang="ru-RU" sz="900">
                          <a:effectLst/>
                        </a:rPr>
                        <a:t>Ртуть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ПДК до 3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3 до 5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a:effectLst/>
                        </a:rPr>
                        <a:t>от 5 до 10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&gt;10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59388665"/>
                  </a:ext>
                </a:extLst>
              </a:tr>
              <a:tr h="211418">
                <a:tc>
                  <a:txBody>
                    <a:bodyPr/>
                    <a:lstStyle/>
                    <a:p>
                      <a:pPr algn="ctr">
                        <a:lnSpc>
                          <a:spcPct val="107000"/>
                        </a:lnSpc>
                        <a:spcAft>
                          <a:spcPts val="800"/>
                        </a:spcAft>
                      </a:pPr>
                      <a:r>
                        <a:rPr lang="ru-RU" sz="900">
                          <a:effectLst/>
                        </a:rPr>
                        <a:t>Мышьяк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ПДК до 20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20 до 30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dirty="0">
                          <a:effectLst/>
                        </a:rPr>
                        <a:t>от 30 до 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&gt;50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17257471"/>
                  </a:ext>
                </a:extLst>
              </a:tr>
              <a:tr h="285265">
                <a:tc>
                  <a:txBody>
                    <a:bodyPr/>
                    <a:lstStyle/>
                    <a:p>
                      <a:pPr algn="ctr">
                        <a:lnSpc>
                          <a:spcPct val="107000"/>
                        </a:lnSpc>
                        <a:spcAft>
                          <a:spcPts val="800"/>
                        </a:spcAft>
                      </a:pPr>
                      <a:r>
                        <a:rPr lang="ru-RU" sz="900">
                          <a:effectLst/>
                        </a:rPr>
                        <a:t>Цинк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ПДК до 500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500 до 1500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a:effectLst/>
                        </a:rPr>
                        <a:t>от 1500 до 3000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&gt;3000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31372594"/>
                  </a:ext>
                </a:extLst>
              </a:tr>
              <a:tr h="228213">
                <a:tc>
                  <a:txBody>
                    <a:bodyPr/>
                    <a:lstStyle/>
                    <a:p>
                      <a:pPr algn="ctr">
                        <a:lnSpc>
                          <a:spcPct val="107000"/>
                        </a:lnSpc>
                        <a:spcAft>
                          <a:spcPts val="800"/>
                        </a:spcAft>
                      </a:pPr>
                      <a:r>
                        <a:rPr lang="ru-RU" sz="900">
                          <a:effectLst/>
                        </a:rPr>
                        <a:t>Медь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&lt;ПДК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200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200 до 300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a:effectLst/>
                        </a:rPr>
                        <a:t>от 300 до 500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&gt;500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87531304"/>
                  </a:ext>
                </a:extLst>
              </a:tr>
              <a:tr h="228213">
                <a:tc>
                  <a:txBody>
                    <a:bodyPr/>
                    <a:lstStyle/>
                    <a:p>
                      <a:pPr algn="ctr">
                        <a:lnSpc>
                          <a:spcPct val="107000"/>
                        </a:lnSpc>
                        <a:spcAft>
                          <a:spcPts val="800"/>
                        </a:spcAft>
                      </a:pPr>
                      <a:r>
                        <a:rPr lang="ru-RU" sz="900">
                          <a:effectLst/>
                        </a:rPr>
                        <a:t>Кобальт</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50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50 до 150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a:effectLst/>
                        </a:rPr>
                        <a:t>от 150 до 300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&gt;300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6403573"/>
                  </a:ext>
                </a:extLst>
              </a:tr>
              <a:tr h="228213">
                <a:tc>
                  <a:txBody>
                    <a:bodyPr/>
                    <a:lstStyle/>
                    <a:p>
                      <a:pPr algn="ctr">
                        <a:lnSpc>
                          <a:spcPct val="107000"/>
                        </a:lnSpc>
                        <a:spcAft>
                          <a:spcPts val="800"/>
                        </a:spcAft>
                      </a:pPr>
                      <a:r>
                        <a:rPr lang="ru-RU" sz="900">
                          <a:effectLst/>
                        </a:rPr>
                        <a:t>Никель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150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150 до 300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a:effectLst/>
                        </a:rPr>
                        <a:t>от 300 до 500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&gt;500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4022441"/>
                  </a:ext>
                </a:extLst>
              </a:tr>
              <a:tr h="228213">
                <a:tc>
                  <a:txBody>
                    <a:bodyPr/>
                    <a:lstStyle/>
                    <a:p>
                      <a:pPr algn="ctr">
                        <a:lnSpc>
                          <a:spcPct val="107000"/>
                        </a:lnSpc>
                        <a:spcAft>
                          <a:spcPts val="800"/>
                        </a:spcAft>
                      </a:pPr>
                      <a:r>
                        <a:rPr lang="ru-RU" sz="900">
                          <a:effectLst/>
                        </a:rPr>
                        <a:t>Молибден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40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40 до 100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dirty="0">
                          <a:effectLst/>
                        </a:rPr>
                        <a:t>от 100 до 200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&gt;200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68164662"/>
                  </a:ext>
                </a:extLst>
              </a:tr>
              <a:tr h="228213">
                <a:tc>
                  <a:txBody>
                    <a:bodyPr/>
                    <a:lstStyle/>
                    <a:p>
                      <a:pPr algn="ctr">
                        <a:lnSpc>
                          <a:spcPct val="107000"/>
                        </a:lnSpc>
                        <a:spcAft>
                          <a:spcPts val="800"/>
                        </a:spcAft>
                      </a:pPr>
                      <a:r>
                        <a:rPr lang="ru-RU" sz="900">
                          <a:effectLst/>
                        </a:rPr>
                        <a:t>Олово</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20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20 до 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dirty="0">
                          <a:effectLst/>
                        </a:rPr>
                        <a:t>от 50 до 300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&gt;300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2175930"/>
                  </a:ext>
                </a:extLst>
              </a:tr>
              <a:tr h="285265">
                <a:tc>
                  <a:txBody>
                    <a:bodyPr/>
                    <a:lstStyle/>
                    <a:p>
                      <a:pPr algn="ctr">
                        <a:lnSpc>
                          <a:spcPct val="107000"/>
                        </a:lnSpc>
                        <a:spcAft>
                          <a:spcPts val="800"/>
                        </a:spcAft>
                      </a:pPr>
                      <a:r>
                        <a:rPr lang="ru-RU" sz="900">
                          <a:effectLst/>
                        </a:rPr>
                        <a:t>Барий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200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200 до 400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dirty="0">
                          <a:effectLst/>
                        </a:rPr>
                        <a:t>от 400 до 2000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&gt;2000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76566059"/>
                  </a:ext>
                </a:extLst>
              </a:tr>
              <a:tr h="228213">
                <a:tc>
                  <a:txBody>
                    <a:bodyPr/>
                    <a:lstStyle/>
                    <a:p>
                      <a:pPr algn="ctr">
                        <a:lnSpc>
                          <a:spcPct val="107000"/>
                        </a:lnSpc>
                        <a:spcAft>
                          <a:spcPts val="800"/>
                        </a:spcAft>
                      </a:pPr>
                      <a:r>
                        <a:rPr lang="ru-RU" sz="900">
                          <a:effectLst/>
                        </a:rPr>
                        <a:t>Хром</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250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250 до 500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dirty="0">
                          <a:effectLst/>
                        </a:rPr>
                        <a:t>от 500 до 800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a:effectLst/>
                        </a:rPr>
                        <a:t>&gt;800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74575793"/>
                  </a:ext>
                </a:extLst>
              </a:tr>
              <a:tr h="228213">
                <a:tc>
                  <a:txBody>
                    <a:bodyPr/>
                    <a:lstStyle/>
                    <a:p>
                      <a:pPr algn="ctr">
                        <a:lnSpc>
                          <a:spcPct val="107000"/>
                        </a:lnSpc>
                        <a:spcAft>
                          <a:spcPts val="800"/>
                        </a:spcAft>
                      </a:pPr>
                      <a:r>
                        <a:rPr lang="ru-RU" sz="900">
                          <a:effectLst/>
                        </a:rPr>
                        <a:t>Ванадий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&lt;ПДК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a:effectLst/>
                        </a:rPr>
                        <a:t>от ПДК до 225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225 до 300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dirty="0">
                          <a:effectLst/>
                        </a:rPr>
                        <a:t>от 300 до 350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dirty="0">
                          <a:effectLst/>
                        </a:rPr>
                        <a:t>&gt;350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1904592"/>
                  </a:ext>
                </a:extLst>
              </a:tr>
              <a:tr h="329581">
                <a:tc>
                  <a:txBody>
                    <a:bodyPr/>
                    <a:lstStyle/>
                    <a:p>
                      <a:pPr algn="ctr">
                        <a:lnSpc>
                          <a:spcPct val="107000"/>
                        </a:lnSpc>
                        <a:spcAft>
                          <a:spcPts val="800"/>
                        </a:spcAft>
                      </a:pPr>
                      <a:r>
                        <a:rPr lang="ru-RU" sz="900">
                          <a:effectLst/>
                        </a:rPr>
                        <a:t>Фтор водорастворимый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&lt;ПДК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ПДК до 15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900" dirty="0">
                          <a:effectLst/>
                        </a:rPr>
                        <a:t>от 15 до 25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900" dirty="0">
                          <a:effectLst/>
                        </a:rPr>
                        <a:t>от 25 до 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900" dirty="0">
                          <a:effectLst/>
                        </a:rPr>
                        <a:t>&gt;50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62119050"/>
                  </a:ext>
                </a:extLst>
              </a:tr>
              <a:tr h="160560">
                <a:tc gridSpan="6">
                  <a:txBody>
                    <a:bodyPr/>
                    <a:lstStyle/>
                    <a:p>
                      <a:pPr algn="ctr">
                        <a:lnSpc>
                          <a:spcPct val="107000"/>
                        </a:lnSpc>
                        <a:spcAft>
                          <a:spcPts val="800"/>
                        </a:spcAft>
                      </a:pPr>
                      <a:r>
                        <a:rPr lang="ru-RU" sz="900" dirty="0">
                          <a:effectLst/>
                        </a:rPr>
                        <a:t>Органические соединения</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pPr algn="just">
                        <a:lnSpc>
                          <a:spcPct val="107000"/>
                        </a:lnSpc>
                        <a:spcAft>
                          <a:spcPts val="80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4601844"/>
                  </a:ext>
                </a:extLst>
              </a:tr>
            </a:tbl>
          </a:graphicData>
        </a:graphic>
      </p:graphicFrame>
      <p:sp>
        <p:nvSpPr>
          <p:cNvPr id="7" name="Прямоугольник 6"/>
          <p:cNvSpPr/>
          <p:nvPr/>
        </p:nvSpPr>
        <p:spPr>
          <a:xfrm>
            <a:off x="6310555" y="1002694"/>
            <a:ext cx="5640046" cy="646331"/>
          </a:xfrm>
          <a:prstGeom prst="rect">
            <a:avLst/>
          </a:prstGeom>
        </p:spPr>
        <p:txBody>
          <a:bodyPr wrap="square">
            <a:spAutoFit/>
          </a:bodyPr>
          <a:lstStyle/>
          <a:p>
            <a:pPr algn="ctr"/>
            <a:r>
              <a:rPr lang="ru-RU" sz="1200" dirty="0"/>
              <a:t>* ПДК или ОДК; при отсутствии ПДК (ОДК) неорганических соединений за ОДК принимается удвоенное региональное фоновое содержание элементов в незагрязненной почве.** В пересчете на серу.</a:t>
            </a:r>
          </a:p>
        </p:txBody>
      </p:sp>
      <p:graphicFrame>
        <p:nvGraphicFramePr>
          <p:cNvPr id="8" name="Таблица 7"/>
          <p:cNvGraphicFramePr>
            <a:graphicFrameLocks noGrp="1"/>
          </p:cNvGraphicFramePr>
          <p:nvPr>
            <p:extLst>
              <p:ext uri="{D42A27DB-BD31-4B8C-83A1-F6EECF244321}">
                <p14:modId xmlns:p14="http://schemas.microsoft.com/office/powerpoint/2010/main" val="2008969608"/>
              </p:ext>
            </p:extLst>
          </p:nvPr>
        </p:nvGraphicFramePr>
        <p:xfrm>
          <a:off x="6399554" y="1691486"/>
          <a:ext cx="5385217" cy="4835587"/>
        </p:xfrm>
        <a:graphic>
          <a:graphicData uri="http://schemas.openxmlformats.org/drawingml/2006/table">
            <a:tbl>
              <a:tblPr firstRow="1" firstCol="1" bandRow="1">
                <a:tableStyleId>{5C22544A-7EE6-4342-B048-85BDC9FD1C3A}</a:tableStyleId>
              </a:tblPr>
              <a:tblGrid>
                <a:gridCol w="1281304">
                  <a:extLst>
                    <a:ext uri="{9D8B030D-6E8A-4147-A177-3AD203B41FA5}">
                      <a16:colId xmlns:a16="http://schemas.microsoft.com/office/drawing/2014/main" val="683094408"/>
                    </a:ext>
                  </a:extLst>
                </a:gridCol>
                <a:gridCol w="642674">
                  <a:extLst>
                    <a:ext uri="{9D8B030D-6E8A-4147-A177-3AD203B41FA5}">
                      <a16:colId xmlns:a16="http://schemas.microsoft.com/office/drawing/2014/main" val="1703942668"/>
                    </a:ext>
                  </a:extLst>
                </a:gridCol>
                <a:gridCol w="919560">
                  <a:extLst>
                    <a:ext uri="{9D8B030D-6E8A-4147-A177-3AD203B41FA5}">
                      <a16:colId xmlns:a16="http://schemas.microsoft.com/office/drawing/2014/main" val="2857410657"/>
                    </a:ext>
                  </a:extLst>
                </a:gridCol>
                <a:gridCol w="977759">
                  <a:extLst>
                    <a:ext uri="{9D8B030D-6E8A-4147-A177-3AD203B41FA5}">
                      <a16:colId xmlns:a16="http://schemas.microsoft.com/office/drawing/2014/main" val="2342251802"/>
                    </a:ext>
                  </a:extLst>
                </a:gridCol>
                <a:gridCol w="1001039">
                  <a:extLst>
                    <a:ext uri="{9D8B030D-6E8A-4147-A177-3AD203B41FA5}">
                      <a16:colId xmlns:a16="http://schemas.microsoft.com/office/drawing/2014/main" val="1315713335"/>
                    </a:ext>
                  </a:extLst>
                </a:gridCol>
                <a:gridCol w="562881">
                  <a:extLst>
                    <a:ext uri="{9D8B030D-6E8A-4147-A177-3AD203B41FA5}">
                      <a16:colId xmlns:a16="http://schemas.microsoft.com/office/drawing/2014/main" val="608415791"/>
                    </a:ext>
                  </a:extLst>
                </a:gridCol>
              </a:tblGrid>
              <a:tr h="113807">
                <a:tc rowSpan="2">
                  <a:txBody>
                    <a:bodyPr/>
                    <a:lstStyle/>
                    <a:p>
                      <a:pPr algn="ctr">
                        <a:lnSpc>
                          <a:spcPct val="107000"/>
                        </a:lnSpc>
                        <a:spcAft>
                          <a:spcPts val="800"/>
                        </a:spcAft>
                      </a:pPr>
                      <a:r>
                        <a:rPr lang="ru-RU" sz="800" dirty="0">
                          <a:effectLst/>
                        </a:rPr>
                        <a:t>Элемент, соединение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ru-RU" sz="800">
                          <a:effectLst/>
                        </a:rPr>
                        <a:t>Содержание (мг·кг</a:t>
                      </a:r>
                      <a:r>
                        <a:rPr lang="ru-RU" sz="800" baseline="30000">
                          <a:effectLst/>
                        </a:rPr>
                        <a:t>-1</a:t>
                      </a:r>
                      <a:r>
                        <a:rPr lang="ru-RU" sz="800">
                          <a:effectLst/>
                        </a:rPr>
                        <a:t>), соответствующее уровню загрязнения*</a:t>
                      </a:r>
                      <a:endParaRPr lang="ru-RU"/>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67829182"/>
                  </a:ext>
                </a:extLst>
              </a:tr>
              <a:tr h="513609">
                <a:tc vMerge="1">
                  <a:txBody>
                    <a:bodyPr/>
                    <a:lstStyle/>
                    <a:p>
                      <a:endParaRPr lang="ru-RU"/>
                    </a:p>
                  </a:txBody>
                  <a:tcPr/>
                </a:tc>
                <a:tc>
                  <a:txBody>
                    <a:bodyPr/>
                    <a:lstStyle/>
                    <a:p>
                      <a:pPr algn="ctr">
                        <a:lnSpc>
                          <a:spcPct val="107000"/>
                        </a:lnSpc>
                        <a:spcAft>
                          <a:spcPts val="800"/>
                        </a:spcAft>
                      </a:pPr>
                      <a:r>
                        <a:rPr lang="ru-RU" sz="800" dirty="0">
                          <a:effectLst/>
                        </a:rPr>
                        <a:t>1 уровень допустимый</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800" dirty="0">
                          <a:effectLst/>
                        </a:rPr>
                        <a:t>2 </a:t>
                      </a:r>
                    </a:p>
                    <a:p>
                      <a:pPr algn="ctr"/>
                      <a:r>
                        <a:rPr lang="ru-RU" sz="800" dirty="0">
                          <a:effectLst/>
                        </a:rPr>
                        <a:t>уровень </a:t>
                      </a:r>
                    </a:p>
                    <a:p>
                      <a:pPr algn="ctr"/>
                      <a:r>
                        <a:rPr lang="ru-RU" sz="800" dirty="0">
                          <a:effectLst/>
                        </a:rPr>
                        <a:t>низкий</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800" dirty="0">
                          <a:effectLst/>
                        </a:rPr>
                        <a:t>3 </a:t>
                      </a:r>
                    </a:p>
                    <a:p>
                      <a:pPr algn="ctr"/>
                      <a:r>
                        <a:rPr lang="ru-RU" sz="800" dirty="0">
                          <a:effectLst/>
                        </a:rPr>
                        <a:t>уровень </a:t>
                      </a:r>
                    </a:p>
                    <a:p>
                      <a:pPr algn="ctr"/>
                      <a:r>
                        <a:rPr lang="ru-RU" sz="800" dirty="0">
                          <a:effectLst/>
                        </a:rPr>
                        <a:t>средний</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800" dirty="0">
                          <a:effectLst/>
                        </a:rPr>
                        <a:t>4 </a:t>
                      </a:r>
                    </a:p>
                    <a:p>
                      <a:pPr algn="ctr"/>
                      <a:r>
                        <a:rPr lang="ru-RU" sz="800" dirty="0">
                          <a:effectLst/>
                        </a:rPr>
                        <a:t>уровень </a:t>
                      </a:r>
                    </a:p>
                    <a:p>
                      <a:pPr algn="ctr"/>
                      <a:r>
                        <a:rPr lang="ru-RU" sz="800" dirty="0">
                          <a:effectLst/>
                        </a:rPr>
                        <a:t>высокий</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800" dirty="0">
                          <a:effectLst/>
                        </a:rPr>
                        <a:t>5 уровень очень высокий</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912338"/>
                  </a:ext>
                </a:extLst>
              </a:tr>
              <a:tr h="113807">
                <a:tc gridSpan="6">
                  <a:txBody>
                    <a:bodyPr/>
                    <a:lstStyle/>
                    <a:p>
                      <a:pPr algn="ctr">
                        <a:lnSpc>
                          <a:spcPct val="107000"/>
                        </a:lnSpc>
                        <a:spcAft>
                          <a:spcPts val="800"/>
                        </a:spcAft>
                      </a:pPr>
                      <a:r>
                        <a:rPr lang="ru-RU" sz="800" dirty="0">
                          <a:effectLst/>
                        </a:rPr>
                        <a:t>Неорганические соединения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64300437"/>
                  </a:ext>
                </a:extLst>
              </a:tr>
              <a:tr h="832731">
                <a:tc>
                  <a:txBody>
                    <a:bodyPr/>
                    <a:lstStyle/>
                    <a:p>
                      <a:pPr algn="ctr">
                        <a:lnSpc>
                          <a:spcPct val="107000"/>
                        </a:lnSpc>
                        <a:spcAft>
                          <a:spcPts val="800"/>
                        </a:spcAft>
                      </a:pPr>
                      <a:r>
                        <a:rPr lang="ru-RU" sz="800" dirty="0">
                          <a:effectLst/>
                        </a:rPr>
                        <a:t>Хлорированные углеводороды (в том числе </a:t>
                      </a:r>
                      <a:r>
                        <a:rPr lang="ru-RU" sz="800" dirty="0" err="1">
                          <a:effectLst/>
                        </a:rPr>
                        <a:t>хлорсодержа-щие</a:t>
                      </a:r>
                      <a:r>
                        <a:rPr lang="ru-RU" sz="800" dirty="0">
                          <a:effectLst/>
                        </a:rPr>
                        <a:t> пестициды ДДТ, ГХЦГ, 2, 4, -Д и др.)</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&lt;ПДК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ПДК до 5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5 до 25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dirty="0">
                          <a:effectLst/>
                        </a:rPr>
                        <a:t>от 25 до 50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&gt;50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360942626"/>
                  </a:ext>
                </a:extLst>
              </a:tr>
              <a:tr h="97943">
                <a:tc>
                  <a:txBody>
                    <a:bodyPr/>
                    <a:lstStyle/>
                    <a:p>
                      <a:pPr algn="ctr">
                        <a:lnSpc>
                          <a:spcPct val="107000"/>
                        </a:lnSpc>
                        <a:spcAft>
                          <a:spcPts val="800"/>
                        </a:spcAft>
                      </a:pPr>
                      <a:r>
                        <a:rPr lang="ru-RU" sz="800">
                          <a:effectLst/>
                        </a:rPr>
                        <a:t>Хлорфенолы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1 до 5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5 до 10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&gt;10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438951"/>
                  </a:ext>
                </a:extLst>
              </a:tr>
              <a:tr h="183624">
                <a:tc>
                  <a:txBody>
                    <a:bodyPr/>
                    <a:lstStyle/>
                    <a:p>
                      <a:pPr algn="ctr">
                        <a:lnSpc>
                          <a:spcPct val="107000"/>
                        </a:lnSpc>
                        <a:spcAft>
                          <a:spcPts val="800"/>
                        </a:spcAft>
                      </a:pPr>
                      <a:r>
                        <a:rPr lang="ru-RU" sz="800">
                          <a:effectLst/>
                        </a:rPr>
                        <a:t>Фенолы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1 до 5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5 до 10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&gt;10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34330901"/>
                  </a:ext>
                </a:extLst>
              </a:tr>
              <a:tr h="233627">
                <a:tc>
                  <a:txBody>
                    <a:bodyPr/>
                    <a:lstStyle/>
                    <a:p>
                      <a:pPr algn="ctr">
                        <a:lnSpc>
                          <a:spcPct val="107000"/>
                        </a:lnSpc>
                        <a:spcAft>
                          <a:spcPts val="800"/>
                        </a:spcAft>
                      </a:pPr>
                      <a:r>
                        <a:rPr lang="ru-RU" sz="800">
                          <a:effectLst/>
                        </a:rPr>
                        <a:t>Полихлор-бифенилы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2 до 5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5 до 10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&gt;10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52540893"/>
                  </a:ext>
                </a:extLst>
              </a:tr>
              <a:tr h="115386">
                <a:tc>
                  <a:txBody>
                    <a:bodyPr/>
                    <a:lstStyle/>
                    <a:p>
                      <a:pPr algn="ctr">
                        <a:lnSpc>
                          <a:spcPct val="107000"/>
                        </a:lnSpc>
                        <a:spcAft>
                          <a:spcPts val="800"/>
                        </a:spcAft>
                      </a:pPr>
                      <a:r>
                        <a:rPr lang="ru-RU" sz="800">
                          <a:effectLst/>
                        </a:rPr>
                        <a:t>Циклогексан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6 до 30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30 до 60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&gt;60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95965985"/>
                  </a:ext>
                </a:extLst>
              </a:tr>
              <a:tr h="183624">
                <a:tc>
                  <a:txBody>
                    <a:bodyPr/>
                    <a:lstStyle/>
                    <a:p>
                      <a:pPr algn="ctr">
                        <a:lnSpc>
                          <a:spcPct val="107000"/>
                        </a:lnSpc>
                        <a:spcAft>
                          <a:spcPts val="800"/>
                        </a:spcAft>
                      </a:pPr>
                      <a:r>
                        <a:rPr lang="ru-RU" sz="800">
                          <a:effectLst/>
                        </a:rPr>
                        <a:t>Пиридины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0,1 до 2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2 до 20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&gt;20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68065660"/>
                  </a:ext>
                </a:extLst>
              </a:tr>
              <a:tr h="233627">
                <a:tc>
                  <a:txBody>
                    <a:bodyPr/>
                    <a:lstStyle/>
                    <a:p>
                      <a:pPr algn="ctr">
                        <a:lnSpc>
                          <a:spcPct val="107000"/>
                        </a:lnSpc>
                        <a:spcAft>
                          <a:spcPts val="800"/>
                        </a:spcAft>
                      </a:pPr>
                      <a:r>
                        <a:rPr lang="ru-RU" sz="800">
                          <a:effectLst/>
                        </a:rPr>
                        <a:t>Тетрагидро-фуран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&gt;40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51267472"/>
                  </a:ext>
                </a:extLst>
              </a:tr>
              <a:tr h="183624">
                <a:tc>
                  <a:txBody>
                    <a:bodyPr/>
                    <a:lstStyle/>
                    <a:p>
                      <a:pPr algn="ctr">
                        <a:lnSpc>
                          <a:spcPct val="107000"/>
                        </a:lnSpc>
                        <a:spcAft>
                          <a:spcPts val="800"/>
                        </a:spcAft>
                      </a:pPr>
                      <a:r>
                        <a:rPr lang="ru-RU" sz="800">
                          <a:effectLst/>
                        </a:rPr>
                        <a:t>Стирол</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от ПДК до 5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5 до 20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20 до 50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&gt;50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60332984"/>
                  </a:ext>
                </a:extLst>
              </a:tr>
              <a:tr h="317880">
                <a:tc>
                  <a:txBody>
                    <a:bodyPr/>
                    <a:lstStyle/>
                    <a:p>
                      <a:pPr algn="ctr">
                        <a:lnSpc>
                          <a:spcPct val="107000"/>
                        </a:lnSpc>
                        <a:spcAft>
                          <a:spcPts val="800"/>
                        </a:spcAft>
                      </a:pPr>
                      <a:r>
                        <a:rPr lang="ru-RU" sz="800">
                          <a:effectLst/>
                        </a:rPr>
                        <a:t>Нефть и нефтепродукты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от 1000 до 2000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2000 до 3000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3000 до 5000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&gt;5000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253451865"/>
                  </a:ext>
                </a:extLst>
              </a:tr>
              <a:tr h="244832">
                <a:tc>
                  <a:txBody>
                    <a:bodyPr/>
                    <a:lstStyle/>
                    <a:p>
                      <a:pPr algn="ctr">
                        <a:lnSpc>
                          <a:spcPct val="107000"/>
                        </a:lnSpc>
                        <a:spcAft>
                          <a:spcPts val="800"/>
                        </a:spcAft>
                      </a:pPr>
                      <a:r>
                        <a:rPr lang="ru-RU" sz="800">
                          <a:effectLst/>
                        </a:rPr>
                        <a:t>Бенз(а)пирен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от ПДК до 0,1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0,1 до 0,25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0,25 до 0,5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&gt;0,5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63936317"/>
                  </a:ext>
                </a:extLst>
              </a:tr>
              <a:tr h="183624">
                <a:tc>
                  <a:txBody>
                    <a:bodyPr/>
                    <a:lstStyle/>
                    <a:p>
                      <a:pPr algn="ctr">
                        <a:lnSpc>
                          <a:spcPct val="107000"/>
                        </a:lnSpc>
                        <a:spcAft>
                          <a:spcPts val="800"/>
                        </a:spcAft>
                      </a:pPr>
                      <a:r>
                        <a:rPr lang="ru-RU" sz="800">
                          <a:effectLst/>
                        </a:rPr>
                        <a:t>Бензол</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от ПДК до 1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1 до 3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3 до 10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&gt;10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71910129"/>
                  </a:ext>
                </a:extLst>
              </a:tr>
              <a:tr h="244832">
                <a:tc>
                  <a:txBody>
                    <a:bodyPr/>
                    <a:lstStyle/>
                    <a:p>
                      <a:pPr algn="ctr">
                        <a:lnSpc>
                          <a:spcPct val="107000"/>
                        </a:lnSpc>
                        <a:spcAft>
                          <a:spcPts val="800"/>
                        </a:spcAft>
                      </a:pPr>
                      <a:r>
                        <a:rPr lang="ru-RU" sz="800">
                          <a:effectLst/>
                        </a:rPr>
                        <a:t>Толуол</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от ПДК до 10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10 до 50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50 до 100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&gt;100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59188678"/>
                  </a:ext>
                </a:extLst>
              </a:tr>
              <a:tr h="233627">
                <a:tc>
                  <a:txBody>
                    <a:bodyPr/>
                    <a:lstStyle/>
                    <a:p>
                      <a:pPr algn="ctr">
                        <a:lnSpc>
                          <a:spcPct val="107000"/>
                        </a:lnSpc>
                        <a:spcAft>
                          <a:spcPts val="800"/>
                        </a:spcAft>
                      </a:pPr>
                      <a:r>
                        <a:rPr lang="ru-RU" sz="800">
                          <a:effectLst/>
                        </a:rPr>
                        <a:t>Альфаметил-стирол</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от ПДК до 3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3 до 10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10 до 50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&gt;50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82620617"/>
                  </a:ext>
                </a:extLst>
              </a:tr>
              <a:tr h="244832">
                <a:tc>
                  <a:txBody>
                    <a:bodyPr/>
                    <a:lstStyle/>
                    <a:p>
                      <a:pPr algn="ctr">
                        <a:lnSpc>
                          <a:spcPct val="107000"/>
                        </a:lnSpc>
                        <a:spcAft>
                          <a:spcPts val="800"/>
                        </a:spcAft>
                      </a:pPr>
                      <a:r>
                        <a:rPr lang="ru-RU" sz="800">
                          <a:effectLst/>
                        </a:rPr>
                        <a:t>Ксилолы (орто-, мета-, пара-)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от ПДК до 3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от 3 до 30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от 30 до 100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&gt;100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5180817"/>
                  </a:ext>
                </a:extLst>
              </a:tr>
              <a:tr h="149893">
                <a:tc>
                  <a:txBody>
                    <a:bodyPr/>
                    <a:lstStyle/>
                    <a:p>
                      <a:pPr algn="ctr">
                        <a:lnSpc>
                          <a:spcPct val="107000"/>
                        </a:lnSpc>
                        <a:spcAft>
                          <a:spcPts val="800"/>
                        </a:spcAft>
                      </a:pPr>
                      <a:r>
                        <a:rPr lang="ru-RU" sz="800">
                          <a:effectLst/>
                        </a:rPr>
                        <a:t>Нитраты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&lt;ПДК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a:effectLst/>
                        </a:rPr>
                        <a:t>–</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ru-RU" sz="800" dirty="0">
                          <a:effectLst/>
                        </a:rPr>
                        <a:t>–</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ru-RU" sz="800">
                          <a:effectLst/>
                        </a:rPr>
                        <a:t>–</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ru-RU" sz="800" dirty="0">
                          <a:effectLst/>
                        </a:rPr>
                        <a:t>–</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04252092"/>
                  </a:ext>
                </a:extLst>
              </a:tr>
              <a:tr h="233627">
                <a:tc>
                  <a:txBody>
                    <a:bodyPr/>
                    <a:lstStyle/>
                    <a:p>
                      <a:pPr algn="ctr">
                        <a:lnSpc>
                          <a:spcPct val="107000"/>
                        </a:lnSpc>
                        <a:spcAft>
                          <a:spcPts val="0"/>
                        </a:spcAft>
                      </a:pPr>
                      <a:r>
                        <a:rPr lang="ru-RU" sz="800" dirty="0">
                          <a:effectLst/>
                        </a:rPr>
                        <a:t>Сернистые соединения**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800" dirty="0">
                          <a:effectLst/>
                        </a:rPr>
                        <a:t>&lt;ПДК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800" dirty="0">
                          <a:effectLst/>
                        </a:rPr>
                        <a:t>от ПДК до 180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800" dirty="0">
                          <a:effectLst/>
                        </a:rPr>
                        <a:t>от 180 до 250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ru-RU" sz="800" dirty="0">
                          <a:effectLst/>
                        </a:rPr>
                        <a:t>от 250 до 380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0"/>
                        </a:spcAft>
                      </a:pPr>
                      <a:r>
                        <a:rPr lang="ru-RU" sz="800" dirty="0">
                          <a:effectLst/>
                        </a:rPr>
                        <a:t>&gt;380 </a:t>
                      </a:r>
                    </a:p>
                  </a:txBody>
                  <a:tcPr marL="9635" marR="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23607748"/>
                  </a:ext>
                </a:extLst>
              </a:tr>
            </a:tbl>
          </a:graphicData>
        </a:graphic>
      </p:graphicFrame>
      <p:sp>
        <p:nvSpPr>
          <p:cNvPr id="4" name="Номер слайда 3"/>
          <p:cNvSpPr>
            <a:spLocks noGrp="1"/>
          </p:cNvSpPr>
          <p:nvPr>
            <p:ph type="sldNum" sz="quarter" idx="12"/>
          </p:nvPr>
        </p:nvSpPr>
        <p:spPr/>
        <p:txBody>
          <a:bodyPr/>
          <a:lstStyle/>
          <a:p>
            <a:fld id="{4C4E87E8-1CDE-4511-85D2-1907918CAD22}" type="slidenum">
              <a:rPr lang="ru-RU" smtClean="0"/>
              <a:t>20</a:t>
            </a:fld>
            <a:endParaRPr lang="ru-RU" dirty="0"/>
          </a:p>
        </p:txBody>
      </p:sp>
    </p:spTree>
    <p:extLst>
      <p:ext uri="{BB962C8B-B14F-4D97-AF65-F5344CB8AC3E}">
        <p14:creationId xmlns:p14="http://schemas.microsoft.com/office/powerpoint/2010/main" val="1906442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8017"/>
            <a:ext cx="10515600" cy="1325563"/>
          </a:xfrm>
        </p:spPr>
        <p:txBody>
          <a:bodyPr>
            <a:noAutofit/>
          </a:bodyPr>
          <a:lstStyle/>
          <a:p>
            <a:r>
              <a:rPr lang="ru-RU" sz="3200" b="1" dirty="0" smtClean="0"/>
              <a:t/>
            </a:r>
            <a:br>
              <a:rPr lang="ru-RU" sz="3200" b="1" dirty="0" smtClean="0"/>
            </a:br>
            <a:r>
              <a:rPr lang="ru-RU" sz="3200" b="1" dirty="0" smtClean="0"/>
              <a:t>Оценка  экологического состояния </a:t>
            </a:r>
            <a:r>
              <a:rPr lang="ru-RU" sz="3200" b="1" dirty="0" smtClean="0"/>
              <a:t/>
            </a:r>
            <a:br>
              <a:rPr lang="ru-RU" sz="3200" b="1" dirty="0" smtClean="0"/>
            </a:br>
            <a:r>
              <a:rPr lang="ru-RU" sz="3200" b="1" dirty="0" smtClean="0"/>
              <a:t>природного комплекса земель</a:t>
            </a:r>
            <a:r>
              <a:rPr lang="ru-RU" sz="3200" b="1" dirty="0" smtClean="0"/>
              <a:t/>
            </a:r>
            <a:br>
              <a:rPr lang="ru-RU" sz="3200" b="1" dirty="0" smtClean="0"/>
            </a:br>
            <a:endParaRPr lang="ru-RU" sz="3200" b="1" dirty="0"/>
          </a:p>
        </p:txBody>
      </p:sp>
      <p:sp>
        <p:nvSpPr>
          <p:cNvPr id="3" name="TextBox 2"/>
          <p:cNvSpPr txBox="1"/>
          <p:nvPr/>
        </p:nvSpPr>
        <p:spPr>
          <a:xfrm>
            <a:off x="69860" y="1503580"/>
            <a:ext cx="5187940" cy="923330"/>
          </a:xfrm>
          <a:prstGeom prst="rect">
            <a:avLst/>
          </a:prstGeom>
          <a:noFill/>
        </p:spPr>
        <p:txBody>
          <a:bodyPr wrap="square" rtlCol="0">
            <a:spAutoFit/>
          </a:bodyPr>
          <a:lstStyle/>
          <a:p>
            <a:r>
              <a:rPr lang="ru-RU" dirty="0" smtClean="0"/>
              <a:t>Может быть представлена в двух вариантах: по экологическому </a:t>
            </a:r>
            <a:r>
              <a:rPr lang="ru-RU" b="1" dirty="0" smtClean="0">
                <a:solidFill>
                  <a:srgbClr val="FF0000"/>
                </a:solidFill>
              </a:rPr>
              <a:t>состоянию почв или по совокупности оценки всех его компонентов</a:t>
            </a:r>
            <a:endParaRPr lang="ru-RU" b="1" dirty="0">
              <a:solidFill>
                <a:srgbClr val="FF0000"/>
              </a:solidFill>
            </a:endParaRPr>
          </a:p>
        </p:txBody>
      </p:sp>
      <p:sp>
        <p:nvSpPr>
          <p:cNvPr id="6" name="TextBox 5"/>
          <p:cNvSpPr txBox="1"/>
          <p:nvPr/>
        </p:nvSpPr>
        <p:spPr>
          <a:xfrm>
            <a:off x="6187155" y="4967149"/>
            <a:ext cx="5737611" cy="1754326"/>
          </a:xfrm>
          <a:prstGeom prst="rect">
            <a:avLst/>
          </a:prstGeom>
          <a:noFill/>
        </p:spPr>
        <p:txBody>
          <a:bodyPr wrap="square" rtlCol="0">
            <a:spAutoFit/>
          </a:bodyPr>
          <a:lstStyle/>
          <a:p>
            <a:r>
              <a:rPr lang="en-US" b="1" dirty="0"/>
              <a:t>Assessment of the ecological status of the natural complex m e l</a:t>
            </a:r>
            <a:br>
              <a:rPr lang="en-US" b="1" dirty="0"/>
            </a:br>
            <a:endParaRPr lang="en-US" b="1" dirty="0"/>
          </a:p>
          <a:p>
            <a:r>
              <a:rPr lang="en-US" dirty="0"/>
              <a:t>Can be presented in two versions: according to the ecological state of soils or according to the total assessment of all its components</a:t>
            </a:r>
            <a:endParaRPr lang="ru-RU" dirty="0"/>
          </a:p>
        </p:txBody>
      </p:sp>
      <p:pic>
        <p:nvPicPr>
          <p:cNvPr id="4" name="Рисунок 3"/>
          <p:cNvPicPr>
            <a:picLocks noChangeAspect="1"/>
          </p:cNvPicPr>
          <p:nvPr/>
        </p:nvPicPr>
        <p:blipFill>
          <a:blip r:embed="rId2"/>
          <a:stretch>
            <a:fillRect/>
          </a:stretch>
        </p:blipFill>
        <p:spPr>
          <a:xfrm>
            <a:off x="5899541" y="286228"/>
            <a:ext cx="6025225" cy="3389189"/>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564022" y="3829682"/>
            <a:ext cx="4825649" cy="3108706"/>
          </a:xfrm>
          <a:prstGeom prst="rect">
            <a:avLst/>
          </a:prstGeom>
          <a:ln>
            <a:noFill/>
          </a:ln>
          <a:effectLst>
            <a:softEdge rad="112500"/>
          </a:effectLst>
        </p:spPr>
      </p:pic>
      <p:sp>
        <p:nvSpPr>
          <p:cNvPr id="8" name="Номер слайда 7"/>
          <p:cNvSpPr>
            <a:spLocks noGrp="1"/>
          </p:cNvSpPr>
          <p:nvPr>
            <p:ph type="sldNum" sz="quarter" idx="12"/>
          </p:nvPr>
        </p:nvSpPr>
        <p:spPr/>
        <p:txBody>
          <a:bodyPr/>
          <a:lstStyle/>
          <a:p>
            <a:fld id="{4C4E87E8-1CDE-4511-85D2-1907918CAD22}" type="slidenum">
              <a:rPr lang="ru-RU" smtClean="0"/>
              <a:t>21</a:t>
            </a:fld>
            <a:endParaRPr lang="ru-RU" dirty="0"/>
          </a:p>
        </p:txBody>
      </p:sp>
      <p:sp>
        <p:nvSpPr>
          <p:cNvPr id="9" name="TextBox 8"/>
          <p:cNvSpPr txBox="1"/>
          <p:nvPr/>
        </p:nvSpPr>
        <p:spPr>
          <a:xfrm>
            <a:off x="9032905" y="3718550"/>
            <a:ext cx="3159095" cy="646331"/>
          </a:xfrm>
          <a:prstGeom prst="rect">
            <a:avLst/>
          </a:prstGeom>
          <a:noFill/>
        </p:spPr>
        <p:txBody>
          <a:bodyPr wrap="square" rtlCol="0">
            <a:spAutoFit/>
          </a:bodyPr>
          <a:lstStyle/>
          <a:p>
            <a:r>
              <a:rPr lang="ru-RU" b="1" dirty="0"/>
              <a:t>Природный комплекс </a:t>
            </a:r>
            <a:r>
              <a:rPr lang="ru-RU" b="1" dirty="0" smtClean="0"/>
              <a:t>сельских территорий</a:t>
            </a:r>
            <a:endParaRPr lang="ru-RU" b="1" dirty="0"/>
          </a:p>
        </p:txBody>
      </p:sp>
      <p:sp>
        <p:nvSpPr>
          <p:cNvPr id="10" name="TextBox 9"/>
          <p:cNvSpPr txBox="1"/>
          <p:nvPr/>
        </p:nvSpPr>
        <p:spPr>
          <a:xfrm>
            <a:off x="261154" y="3183351"/>
            <a:ext cx="3545011" cy="646331"/>
          </a:xfrm>
          <a:prstGeom prst="rect">
            <a:avLst/>
          </a:prstGeom>
          <a:noFill/>
        </p:spPr>
        <p:txBody>
          <a:bodyPr wrap="square" rtlCol="0">
            <a:spAutoFit/>
          </a:bodyPr>
          <a:lstStyle/>
          <a:p>
            <a:r>
              <a:rPr lang="ru-RU" b="1" dirty="0" smtClean="0"/>
              <a:t>Природный комплекс промышленных территорий</a:t>
            </a:r>
            <a:endParaRPr lang="ru-RU" b="1" dirty="0"/>
          </a:p>
        </p:txBody>
      </p:sp>
    </p:spTree>
    <p:extLst>
      <p:ext uri="{BB962C8B-B14F-4D97-AF65-F5344CB8AC3E}">
        <p14:creationId xmlns:p14="http://schemas.microsoft.com/office/powerpoint/2010/main" val="3212414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smtClean="0"/>
              <a:t>Оценка экологического состояния природного комплекса земель по экологическому состоянию почв. </a:t>
            </a:r>
            <a:br>
              <a:rPr lang="ru-RU" sz="3200" b="1" dirty="0" smtClean="0"/>
            </a:br>
            <a:endParaRPr lang="ru-RU" sz="3200" b="1" dirty="0"/>
          </a:p>
        </p:txBody>
      </p:sp>
      <p:sp>
        <p:nvSpPr>
          <p:cNvPr id="3" name="Объект 2"/>
          <p:cNvSpPr>
            <a:spLocks noGrp="1"/>
          </p:cNvSpPr>
          <p:nvPr>
            <p:ph idx="1"/>
          </p:nvPr>
        </p:nvSpPr>
        <p:spPr>
          <a:xfrm>
            <a:off x="674914" y="1324045"/>
            <a:ext cx="4394200" cy="4351338"/>
          </a:xfrm>
        </p:spPr>
        <p:txBody>
          <a:bodyPr numCol="1">
            <a:noAutofit/>
          </a:bodyPr>
          <a:lstStyle/>
          <a:p>
            <a:pPr marL="0" indent="0">
              <a:buNone/>
            </a:pPr>
            <a:r>
              <a:rPr lang="ru-RU" sz="1800" b="1" dirty="0" smtClean="0">
                <a:solidFill>
                  <a:srgbClr val="FF0000"/>
                </a:solidFill>
              </a:rPr>
              <a:t>Оценка всего природного комплекса  земель  может быть охарактеризована по экологическому состоянию почв, как звена, связующего все компоненты ОС.</a:t>
            </a:r>
            <a:endParaRPr lang="ru-RU" sz="1800" dirty="0" smtClean="0"/>
          </a:p>
          <a:p>
            <a:pPr marL="0" indent="0">
              <a:buNone/>
            </a:pPr>
            <a:r>
              <a:rPr lang="ru-RU" sz="1800" dirty="0" smtClean="0"/>
              <a:t>Метод оценки земель по состоянию почвы достаточно традиционен и применяется чаще всего </a:t>
            </a:r>
            <a:r>
              <a:rPr lang="ru-RU" sz="1800" b="1" dirty="0" smtClean="0">
                <a:solidFill>
                  <a:srgbClr val="FF0000"/>
                </a:solidFill>
              </a:rPr>
              <a:t>на землях   сельскохозяйственного</a:t>
            </a:r>
            <a:r>
              <a:rPr lang="ru-RU" sz="1800" b="1" dirty="0" smtClean="0"/>
              <a:t> </a:t>
            </a:r>
            <a:r>
              <a:rPr lang="ru-RU" sz="1800" dirty="0" smtClean="0"/>
              <a:t>назначения с использованием упомянутой выше  “Методических рекомендаций по выявлению деградированных и загрязненных земель”.</a:t>
            </a:r>
          </a:p>
          <a:p>
            <a:pPr marL="0" indent="0">
              <a:buNone/>
            </a:pPr>
            <a:r>
              <a:rPr lang="ru-RU" sz="1800" dirty="0" smtClean="0"/>
              <a:t> Возможно, что использование метода оценки экологического состояния земель по экологическому состоянию почв и </a:t>
            </a:r>
            <a:r>
              <a:rPr lang="ru-RU" sz="1800" b="1" dirty="0" smtClean="0">
                <a:solidFill>
                  <a:srgbClr val="FF0000"/>
                </a:solidFill>
              </a:rPr>
              <a:t>привело к отождествлению или даже подчиненному, вспомогательному положению почв по отношению к землям</a:t>
            </a:r>
            <a:r>
              <a:rPr lang="ru-RU" sz="1800" dirty="0" smtClean="0"/>
              <a:t>. </a:t>
            </a:r>
            <a:endParaRPr lang="ru-RU" sz="1800" dirty="0"/>
          </a:p>
        </p:txBody>
      </p:sp>
      <p:sp>
        <p:nvSpPr>
          <p:cNvPr id="4" name="Объект 2"/>
          <p:cNvSpPr txBox="1">
            <a:spLocks/>
          </p:cNvSpPr>
          <p:nvPr/>
        </p:nvSpPr>
        <p:spPr>
          <a:xfrm>
            <a:off x="6534150" y="1690688"/>
            <a:ext cx="4394200" cy="4351338"/>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Based on the ecological state of soils, as a link connecting all components of the environment, the entire natural complex of lands as a whole can be characterized and assessed.</a:t>
            </a:r>
          </a:p>
          <a:p>
            <a:pPr marL="0" indent="0">
              <a:buNone/>
            </a:pPr>
            <a:r>
              <a:rPr lang="en-US" sz="1800" dirty="0"/>
              <a:t>The method of assessing land based on soil conditions is quite traditional and is most often used on agricultural lands using the above-mentioned criteria table “Methodological recommendations for identifying degraded and contaminated lands.” It is possible that the use of the method of assessing the ecological state of lands based on the ecological state of soils led to the identification or even subordinate, auxiliary position of soils in relation to lands.</a:t>
            </a:r>
            <a:endParaRPr lang="ru-RU" sz="1800" dirty="0"/>
          </a:p>
        </p:txBody>
      </p:sp>
      <p:sp>
        <p:nvSpPr>
          <p:cNvPr id="5" name="Номер слайда 4"/>
          <p:cNvSpPr>
            <a:spLocks noGrp="1"/>
          </p:cNvSpPr>
          <p:nvPr>
            <p:ph type="sldNum" sz="quarter" idx="12"/>
          </p:nvPr>
        </p:nvSpPr>
        <p:spPr/>
        <p:txBody>
          <a:bodyPr/>
          <a:lstStyle/>
          <a:p>
            <a:fld id="{4C4E87E8-1CDE-4511-85D2-1907918CAD22}" type="slidenum">
              <a:rPr lang="ru-RU" smtClean="0"/>
              <a:t>22</a:t>
            </a:fld>
            <a:endParaRPr lang="ru-RU" dirty="0"/>
          </a:p>
        </p:txBody>
      </p:sp>
    </p:spTree>
    <p:extLst>
      <p:ext uri="{BB962C8B-B14F-4D97-AF65-F5344CB8AC3E}">
        <p14:creationId xmlns:p14="http://schemas.microsoft.com/office/powerpoint/2010/main" val="2800286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414" y="365125"/>
            <a:ext cx="10172363" cy="1325563"/>
          </a:xfrm>
        </p:spPr>
        <p:txBody>
          <a:bodyPr>
            <a:noAutofit/>
          </a:bodyPr>
          <a:lstStyle/>
          <a:p>
            <a:r>
              <a:rPr lang="ru-RU" sz="3200" dirty="0" smtClean="0"/>
              <a:t/>
            </a:r>
            <a:br>
              <a:rPr lang="ru-RU" sz="3200" dirty="0" smtClean="0"/>
            </a:br>
            <a:r>
              <a:rPr lang="ru-RU" sz="3200" dirty="0" smtClean="0"/>
              <a:t>Оценка экологического состояния природного комплекса земель по совокупной оценке всех его компонентов.</a:t>
            </a:r>
            <a:br>
              <a:rPr lang="ru-RU" sz="3200" dirty="0" smtClean="0"/>
            </a:br>
            <a:r>
              <a:rPr lang="ru-RU" sz="3200" dirty="0" smtClean="0"/>
              <a:t> </a:t>
            </a:r>
            <a:br>
              <a:rPr lang="ru-RU" sz="3200" dirty="0" smtClean="0"/>
            </a:br>
            <a:endParaRPr lang="ru-RU" sz="3200" dirty="0"/>
          </a:p>
        </p:txBody>
      </p:sp>
      <p:sp>
        <p:nvSpPr>
          <p:cNvPr id="3" name="Объект 2"/>
          <p:cNvSpPr>
            <a:spLocks noGrp="1"/>
          </p:cNvSpPr>
          <p:nvPr>
            <p:ph idx="1"/>
          </p:nvPr>
        </p:nvSpPr>
        <p:spPr>
          <a:xfrm>
            <a:off x="51288" y="1593362"/>
            <a:ext cx="5650523" cy="4958861"/>
          </a:xfrm>
        </p:spPr>
        <p:txBody>
          <a:bodyPr numCol="1">
            <a:noAutofit/>
          </a:bodyPr>
          <a:lstStyle/>
          <a:p>
            <a:pPr marL="0" indent="0">
              <a:buNone/>
            </a:pPr>
            <a:r>
              <a:rPr lang="ru-RU" sz="1800" dirty="0" smtClean="0"/>
              <a:t>Экологическая оценка территории земель, проводимая на основе совокупной оценки всех компонентов их природного комплекса, в настоящее время не подкреплена официально принятыми нормативно-методическими документами.</a:t>
            </a:r>
          </a:p>
          <a:p>
            <a:pPr marL="0" indent="0">
              <a:buNone/>
            </a:pPr>
            <a:r>
              <a:rPr lang="ru-RU" sz="1800" dirty="0" smtClean="0"/>
              <a:t> При этом не вызывает сомнения важность разработки и применения на практике такого документа, особенно в области природоохранного регулирования факторов суммарной антропогенной нагрузки на конкретные земельные образования (земельные участки) .</a:t>
            </a:r>
          </a:p>
          <a:p>
            <a:pPr marL="0" indent="0">
              <a:buNone/>
            </a:pPr>
            <a:r>
              <a:rPr lang="ru-RU" sz="1800" dirty="0" smtClean="0"/>
              <a:t>В качестве примера схематично обозначим один из подходов  совокупной оценки экологического состояния  природного комплекса  земель </a:t>
            </a:r>
          </a:p>
          <a:p>
            <a:pPr marL="0" indent="0">
              <a:buNone/>
            </a:pPr>
            <a:endParaRPr lang="ru-RU" sz="1800" dirty="0" smtClean="0"/>
          </a:p>
          <a:p>
            <a:pPr marL="0" indent="0">
              <a:buNone/>
            </a:pPr>
            <a:endParaRPr lang="ru-RU" sz="1800" strike="sngStrike" dirty="0"/>
          </a:p>
        </p:txBody>
      </p:sp>
      <p:sp>
        <p:nvSpPr>
          <p:cNvPr id="4" name="Объект 2"/>
          <p:cNvSpPr txBox="1">
            <a:spLocks/>
          </p:cNvSpPr>
          <p:nvPr/>
        </p:nvSpPr>
        <p:spPr>
          <a:xfrm>
            <a:off x="6076949" y="1593361"/>
            <a:ext cx="5650523" cy="495886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environmental assessment of the territory of land, carried out on the basis of a cumulative assessment of all components of their natural complex, is currently not supported by officially adopted normative and methodological documents. At the same time, there is no doubt about the importance of developing and applying such a document in practice, especially in the field of environmental regulation of factors of total anthropogenic load</a:t>
            </a:r>
            <a:r>
              <a:rPr lang="en-US" sz="1800" dirty="0" smtClean="0"/>
              <a:t>.</a:t>
            </a:r>
            <a:endParaRPr lang="ru-RU" sz="1800" dirty="0" smtClean="0"/>
          </a:p>
          <a:p>
            <a:pPr marL="0" indent="0">
              <a:buNone/>
            </a:pPr>
            <a:endParaRPr lang="ru-RU" sz="1800" dirty="0" smtClean="0"/>
          </a:p>
          <a:p>
            <a:pPr marL="0" indent="0">
              <a:buNone/>
            </a:pPr>
            <a:r>
              <a:rPr lang="en-US" sz="2000" b="1" dirty="0"/>
              <a:t>Assessment of the ecological state of the natural land complex based on the cumulative assessment of all its components.</a:t>
            </a:r>
            <a:endParaRPr lang="ru-RU" sz="2000" b="1" dirty="0"/>
          </a:p>
          <a:p>
            <a:pPr marL="0" indent="0">
              <a:buNone/>
            </a:pPr>
            <a:endParaRPr lang="ru-RU" sz="1800" dirty="0"/>
          </a:p>
        </p:txBody>
      </p:sp>
      <p:sp>
        <p:nvSpPr>
          <p:cNvPr id="5" name="Номер слайда 4"/>
          <p:cNvSpPr>
            <a:spLocks noGrp="1"/>
          </p:cNvSpPr>
          <p:nvPr>
            <p:ph type="sldNum" sz="quarter" idx="12"/>
          </p:nvPr>
        </p:nvSpPr>
        <p:spPr/>
        <p:txBody>
          <a:bodyPr/>
          <a:lstStyle/>
          <a:p>
            <a:fld id="{4C4E87E8-1CDE-4511-85D2-1907918CAD22}" type="slidenum">
              <a:rPr lang="ru-RU" smtClean="0"/>
              <a:t>23</a:t>
            </a:fld>
            <a:endParaRPr lang="ru-RU" dirty="0"/>
          </a:p>
        </p:txBody>
      </p:sp>
    </p:spTree>
    <p:extLst>
      <p:ext uri="{BB962C8B-B14F-4D97-AF65-F5344CB8AC3E}">
        <p14:creationId xmlns:p14="http://schemas.microsoft.com/office/powerpoint/2010/main" val="2268417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517" y="358924"/>
            <a:ext cx="10515600" cy="1969554"/>
          </a:xfrm>
        </p:spPr>
        <p:txBody>
          <a:bodyPr>
            <a:noAutofit/>
          </a:bodyPr>
          <a:lstStyle/>
          <a:p>
            <a:r>
              <a:rPr lang="ru-RU" sz="2400" dirty="0" smtClean="0"/>
              <a:t>Схема единой оценки экологического состояния окружающей природной среды и </a:t>
            </a:r>
            <a:r>
              <a:rPr lang="ru-RU" sz="2400" dirty="0" smtClean="0"/>
              <a:t>антропогенного </a:t>
            </a:r>
            <a:r>
              <a:rPr lang="ru-RU" sz="2400" dirty="0" smtClean="0"/>
              <a:t>воздействия на нее с выделением диапазона допустимых значений «состояние – воздействие» в условиях санкционированного и несанкционированного воздействия</a:t>
            </a:r>
            <a:br>
              <a:rPr lang="ru-RU" sz="2400" dirty="0" smtClean="0"/>
            </a:br>
            <a:endParaRPr lang="ru-RU" sz="2400" dirty="0"/>
          </a:p>
        </p:txBody>
      </p:sp>
      <p:pic>
        <p:nvPicPr>
          <p:cNvPr id="6" name="Объект 5"/>
          <p:cNvPicPr>
            <a:picLocks noGrp="1" noChangeAspect="1"/>
          </p:cNvPicPr>
          <p:nvPr>
            <p:ph idx="1"/>
          </p:nvPr>
        </p:nvPicPr>
        <p:blipFill>
          <a:blip r:embed="rId2"/>
          <a:stretch>
            <a:fillRect/>
          </a:stretch>
        </p:blipFill>
        <p:spPr>
          <a:xfrm>
            <a:off x="247827" y="2328478"/>
            <a:ext cx="6915336" cy="4422449"/>
          </a:xfrm>
          <a:prstGeom prst="rect">
            <a:avLst/>
          </a:prstGeom>
        </p:spPr>
      </p:pic>
      <p:sp>
        <p:nvSpPr>
          <p:cNvPr id="7" name="Прямоугольник 6"/>
          <p:cNvSpPr/>
          <p:nvPr/>
        </p:nvSpPr>
        <p:spPr>
          <a:xfrm flipH="1">
            <a:off x="7075917" y="5588949"/>
            <a:ext cx="4469447" cy="646331"/>
          </a:xfrm>
          <a:prstGeom prst="rect">
            <a:avLst/>
          </a:prstGeom>
        </p:spPr>
        <p:txBody>
          <a:bodyPr wrap="square">
            <a:spAutoFit/>
          </a:bodyPr>
          <a:lstStyle/>
          <a:p>
            <a:pPr algn="ctr"/>
            <a:r>
              <a:rPr lang="ru-RU" b="1" dirty="0" err="1"/>
              <a:t>Scheme</a:t>
            </a:r>
            <a:r>
              <a:rPr lang="ru-RU" b="1" dirty="0"/>
              <a:t> </a:t>
            </a:r>
            <a:r>
              <a:rPr lang="ru-RU" b="1" dirty="0" err="1"/>
              <a:t>for</a:t>
            </a:r>
            <a:r>
              <a:rPr lang="ru-RU" b="1" dirty="0"/>
              <a:t> </a:t>
            </a:r>
            <a:r>
              <a:rPr lang="ru-RU" b="1" dirty="0" err="1"/>
              <a:t>regulating</a:t>
            </a:r>
            <a:r>
              <a:rPr lang="ru-RU" b="1" dirty="0"/>
              <a:t> </a:t>
            </a:r>
            <a:r>
              <a:rPr lang="ru-RU" b="1" dirty="0" err="1"/>
              <a:t>stable</a:t>
            </a:r>
            <a:r>
              <a:rPr lang="ru-RU" b="1" dirty="0"/>
              <a:t> </a:t>
            </a:r>
            <a:r>
              <a:rPr lang="ru-RU" b="1" dirty="0" err="1"/>
              <a:t>equilibrium</a:t>
            </a:r>
            <a:r>
              <a:rPr lang="ru-RU" b="1" dirty="0"/>
              <a:t> </a:t>
            </a:r>
            <a:r>
              <a:rPr lang="ru-RU" b="1" dirty="0" err="1"/>
              <a:t>in</a:t>
            </a:r>
            <a:r>
              <a:rPr lang="ru-RU" b="1" dirty="0"/>
              <a:t> </a:t>
            </a:r>
            <a:r>
              <a:rPr lang="ru-RU" b="1" dirty="0" err="1"/>
              <a:t>the</a:t>
            </a:r>
            <a:r>
              <a:rPr lang="ru-RU" b="1" dirty="0"/>
              <a:t> “</a:t>
            </a:r>
            <a:r>
              <a:rPr lang="ru-RU" b="1" dirty="0" err="1"/>
              <a:t>State-Impact</a:t>
            </a:r>
            <a:r>
              <a:rPr lang="ru-RU" b="1" dirty="0"/>
              <a:t>” </a:t>
            </a:r>
            <a:r>
              <a:rPr lang="ru-RU" b="1" dirty="0" err="1"/>
              <a:t>system</a:t>
            </a:r>
            <a:endParaRPr lang="ru-RU" b="1" dirty="0"/>
          </a:p>
        </p:txBody>
      </p:sp>
      <p:sp>
        <p:nvSpPr>
          <p:cNvPr id="8" name="Номер слайда 7"/>
          <p:cNvSpPr>
            <a:spLocks noGrp="1"/>
          </p:cNvSpPr>
          <p:nvPr>
            <p:ph type="sldNum" sz="quarter" idx="12"/>
          </p:nvPr>
        </p:nvSpPr>
        <p:spPr/>
        <p:txBody>
          <a:bodyPr/>
          <a:lstStyle/>
          <a:p>
            <a:fld id="{4C4E87E8-1CDE-4511-85D2-1907918CAD22}" type="slidenum">
              <a:rPr lang="ru-RU" smtClean="0"/>
              <a:t>24</a:t>
            </a:fld>
            <a:endParaRPr lang="ru-RU" dirty="0"/>
          </a:p>
        </p:txBody>
      </p:sp>
    </p:spTree>
    <p:extLst>
      <p:ext uri="{BB962C8B-B14F-4D97-AF65-F5344CB8AC3E}">
        <p14:creationId xmlns:p14="http://schemas.microsoft.com/office/powerpoint/2010/main" val="1817286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003323" cy="1595804"/>
          </a:xfrm>
        </p:spPr>
        <p:txBody>
          <a:bodyPr>
            <a:normAutofit/>
          </a:bodyPr>
          <a:lstStyle/>
          <a:p>
            <a:pPr algn="ctr"/>
            <a:r>
              <a:rPr lang="ru-RU" sz="2800" b="1" dirty="0" smtClean="0"/>
              <a:t>Примерный перечень контролируемых показателей состояния окружающей природной среды в регионе</a:t>
            </a:r>
            <a:endParaRPr lang="ru-RU" sz="2800" b="1" dirty="0"/>
          </a:p>
        </p:txBody>
      </p:sp>
      <p:sp>
        <p:nvSpPr>
          <p:cNvPr id="4" name="Заголовок 1"/>
          <p:cNvSpPr txBox="1">
            <a:spLocks/>
          </p:cNvSpPr>
          <p:nvPr/>
        </p:nvSpPr>
        <p:spPr>
          <a:xfrm>
            <a:off x="1333144" y="6289705"/>
            <a:ext cx="10964760" cy="760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Approximate list of monitored indicators of the state of the natural environment in the region</a:t>
            </a:r>
            <a:endParaRPr lang="ru-RU" sz="2000" b="1" dirty="0"/>
          </a:p>
        </p:txBody>
      </p:sp>
      <p:pic>
        <p:nvPicPr>
          <p:cNvPr id="7" name="Объект 3"/>
          <p:cNvPicPr>
            <a:picLocks noGrp="1" noChangeAspect="1"/>
          </p:cNvPicPr>
          <p:nvPr>
            <p:ph idx="1"/>
          </p:nvPr>
        </p:nvPicPr>
        <p:blipFill>
          <a:blip r:embed="rId2"/>
          <a:stretch>
            <a:fillRect/>
          </a:stretch>
        </p:blipFill>
        <p:spPr>
          <a:xfrm>
            <a:off x="175037" y="1429369"/>
            <a:ext cx="4976727" cy="3926164"/>
          </a:xfrm>
          <a:prstGeom prst="rect">
            <a:avLst/>
          </a:prstGeom>
        </p:spPr>
      </p:pic>
      <p:pic>
        <p:nvPicPr>
          <p:cNvPr id="8" name="Объект 3"/>
          <p:cNvPicPr>
            <a:picLocks noChangeAspect="1"/>
          </p:cNvPicPr>
          <p:nvPr/>
        </p:nvPicPr>
        <p:blipFill rotWithShape="1">
          <a:blip r:embed="rId3"/>
          <a:srcRect t="51741"/>
          <a:stretch/>
        </p:blipFill>
        <p:spPr>
          <a:xfrm>
            <a:off x="5326801" y="1585435"/>
            <a:ext cx="5938019" cy="1500475"/>
          </a:xfrm>
          <a:prstGeom prst="rect">
            <a:avLst/>
          </a:prstGeom>
        </p:spPr>
      </p:pic>
      <p:pic>
        <p:nvPicPr>
          <p:cNvPr id="9" name="Объект 3"/>
          <p:cNvPicPr>
            <a:picLocks noChangeAspect="1"/>
          </p:cNvPicPr>
          <p:nvPr/>
        </p:nvPicPr>
        <p:blipFill>
          <a:blip r:embed="rId4"/>
          <a:stretch>
            <a:fillRect/>
          </a:stretch>
        </p:blipFill>
        <p:spPr>
          <a:xfrm>
            <a:off x="5376894" y="3181238"/>
            <a:ext cx="5887926" cy="3348587"/>
          </a:xfrm>
          <a:prstGeom prst="rect">
            <a:avLst/>
          </a:prstGeom>
        </p:spPr>
      </p:pic>
      <p:pic>
        <p:nvPicPr>
          <p:cNvPr id="10" name="Рисунок 9"/>
          <p:cNvPicPr>
            <a:picLocks noChangeAspect="1"/>
          </p:cNvPicPr>
          <p:nvPr/>
        </p:nvPicPr>
        <p:blipFill>
          <a:blip r:embed="rId5"/>
          <a:stretch>
            <a:fillRect/>
          </a:stretch>
        </p:blipFill>
        <p:spPr>
          <a:xfrm>
            <a:off x="175037" y="5422340"/>
            <a:ext cx="5012177" cy="688908"/>
          </a:xfrm>
          <a:prstGeom prst="rect">
            <a:avLst/>
          </a:prstGeom>
        </p:spPr>
      </p:pic>
      <p:sp>
        <p:nvSpPr>
          <p:cNvPr id="11" name="Номер слайда 10"/>
          <p:cNvSpPr>
            <a:spLocks noGrp="1"/>
          </p:cNvSpPr>
          <p:nvPr>
            <p:ph type="sldNum" sz="quarter" idx="12"/>
          </p:nvPr>
        </p:nvSpPr>
        <p:spPr/>
        <p:txBody>
          <a:bodyPr/>
          <a:lstStyle/>
          <a:p>
            <a:fld id="{4C4E87E8-1CDE-4511-85D2-1907918CAD22}" type="slidenum">
              <a:rPr lang="ru-RU" smtClean="0"/>
              <a:t>25</a:t>
            </a:fld>
            <a:endParaRPr lang="ru-RU" dirty="0"/>
          </a:p>
        </p:txBody>
      </p:sp>
    </p:spTree>
    <p:extLst>
      <p:ext uri="{BB962C8B-B14F-4D97-AF65-F5344CB8AC3E}">
        <p14:creationId xmlns:p14="http://schemas.microsoft.com/office/powerpoint/2010/main" val="4287829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1301"/>
            <a:ext cx="10515600" cy="1325563"/>
          </a:xfrm>
        </p:spPr>
        <p:txBody>
          <a:bodyPr>
            <a:noAutofit/>
          </a:bodyPr>
          <a:lstStyle/>
          <a:p>
            <a:r>
              <a:rPr lang="ru-RU" sz="3200" b="1" dirty="0"/>
              <a:t> </a:t>
            </a:r>
            <a:br>
              <a:rPr lang="ru-RU" sz="3200" b="1" dirty="0"/>
            </a:br>
            <a:r>
              <a:rPr lang="ru-RU" sz="3200" b="1" dirty="0"/>
              <a:t>Триединое функционирование  земель и почв</a:t>
            </a:r>
            <a:br>
              <a:rPr lang="ru-RU" sz="3200" b="1" dirty="0"/>
            </a:br>
            <a:endParaRPr lang="ru-RU" sz="3200" b="1" dirty="0"/>
          </a:p>
        </p:txBody>
      </p:sp>
      <p:sp>
        <p:nvSpPr>
          <p:cNvPr id="3" name="Объект 2"/>
          <p:cNvSpPr>
            <a:spLocks noGrp="1"/>
          </p:cNvSpPr>
          <p:nvPr>
            <p:ph idx="1"/>
          </p:nvPr>
        </p:nvSpPr>
        <p:spPr>
          <a:xfrm>
            <a:off x="46892" y="1328858"/>
            <a:ext cx="6789127" cy="5529141"/>
          </a:xfrm>
        </p:spPr>
        <p:txBody>
          <a:bodyPr>
            <a:normAutofit/>
          </a:bodyPr>
          <a:lstStyle/>
          <a:p>
            <a:pPr marL="0" indent="0">
              <a:buNone/>
            </a:pPr>
            <a:r>
              <a:rPr lang="ru-RU" sz="1800" dirty="0"/>
              <a:t> </a:t>
            </a:r>
          </a:p>
          <a:p>
            <a:pPr marL="0" indent="0">
              <a:buNone/>
            </a:pPr>
            <a:r>
              <a:rPr lang="ru-RU" sz="1800" dirty="0"/>
              <a:t>Согласно </a:t>
            </a:r>
            <a:r>
              <a:rPr lang="ru-RU" sz="1800" dirty="0" err="1"/>
              <a:t>cтатье</a:t>
            </a:r>
            <a:r>
              <a:rPr lang="ru-RU" sz="1800" dirty="0"/>
              <a:t> 1 Земельного кодекса РФ  и статье 3 ФЗ Об охране окружающей среды, земли и заключенный в их границах природный комплекс могут быть охарактеризованы с позиции их триединого функционирования, состоящего из экологической, ресурсной и социально-экономической составляющих, где:</a:t>
            </a:r>
          </a:p>
          <a:p>
            <a:pPr marL="0" indent="0">
              <a:buNone/>
            </a:pPr>
            <a:r>
              <a:rPr lang="ru-RU" sz="1800" dirty="0"/>
              <a:t>– экологическая составляющая — природный комплекс компонентов окружающей среды (почвы, атмосферный воздух, водные объекты, животный и растительный мир, недра и др.), сложившийся на территории конкретн</a:t>
            </a:r>
            <a:r>
              <a:rPr lang="ru-RU" sz="1800" dirty="0">
                <a:solidFill>
                  <a:srgbClr val="FF0000"/>
                </a:solidFill>
              </a:rPr>
              <a:t>ого земельного образования (земельного участка); </a:t>
            </a:r>
          </a:p>
          <a:p>
            <a:pPr marL="0" indent="0">
              <a:buNone/>
            </a:pPr>
            <a:r>
              <a:rPr lang="ru-RU" sz="1800" dirty="0">
                <a:solidFill>
                  <a:srgbClr val="FF0000"/>
                </a:solidFill>
              </a:rPr>
              <a:t>– </a:t>
            </a:r>
            <a:r>
              <a:rPr lang="ru-RU" sz="1800" dirty="0"/>
              <a:t>ресурсная составляющая — компоненты природного комплекса земель, используемые в качестве природных ресурсов;</a:t>
            </a:r>
          </a:p>
          <a:p>
            <a:pPr marL="0" indent="0">
              <a:buNone/>
            </a:pPr>
            <a:r>
              <a:rPr lang="ru-RU" sz="1800" dirty="0"/>
              <a:t>– социально-экономическая составляющая характеризуется условиями жизни человека и функционированием социума, сложившегося на конкретной территории.</a:t>
            </a:r>
          </a:p>
          <a:p>
            <a:pPr marL="0" indent="0">
              <a:buNone/>
            </a:pPr>
            <a:endParaRPr lang="ru-RU" sz="1800" dirty="0"/>
          </a:p>
        </p:txBody>
      </p:sp>
      <p:sp>
        <p:nvSpPr>
          <p:cNvPr id="4" name="Объект 2"/>
          <p:cNvSpPr txBox="1">
            <a:spLocks/>
          </p:cNvSpPr>
          <p:nvPr/>
        </p:nvSpPr>
        <p:spPr>
          <a:xfrm>
            <a:off x="7482254" y="1472466"/>
            <a:ext cx="4662854" cy="55291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t>Triune </a:t>
            </a:r>
            <a:r>
              <a:rPr lang="en-US" sz="1800" b="1" dirty="0"/>
              <a:t>functioning of lands and </a:t>
            </a:r>
            <a:r>
              <a:rPr lang="en-US" sz="1800" b="1" dirty="0" smtClean="0"/>
              <a:t>soils</a:t>
            </a:r>
            <a:endParaRPr lang="ru-RU" sz="1800" b="1" dirty="0" smtClean="0"/>
          </a:p>
          <a:p>
            <a:pPr marL="0" indent="0">
              <a:buNone/>
            </a:pPr>
            <a:r>
              <a:rPr lang="en-US" sz="1800" dirty="0" smtClean="0"/>
              <a:t>According </a:t>
            </a:r>
            <a:r>
              <a:rPr lang="en-US" sz="1800" dirty="0"/>
              <a:t>to Article 1 of the Land Code of the Russian Federation and Article 3 of the Federal Law on Environmental Protection, lands and the natural complex contained within their boundaries can be characterized from the perspective of their triune functioning, consisting of environmental, resource and socio-economic components, where:</a:t>
            </a:r>
          </a:p>
          <a:p>
            <a:pPr marL="0" indent="0">
              <a:buNone/>
            </a:pPr>
            <a:r>
              <a:rPr lang="en-US" sz="1800" dirty="0"/>
              <a:t>– ecological component - a natural complex of environmental components (soils, atmospheric air, water bodies, flora and fauna, subsoil, etc.) that has developed on the territory of a specific land formation (land plot);</a:t>
            </a:r>
          </a:p>
          <a:p>
            <a:pPr marL="0" indent="0">
              <a:buNone/>
            </a:pPr>
            <a:r>
              <a:rPr lang="en-US" sz="1800" dirty="0"/>
              <a:t>– resource component - components of the natural complex of lands used as natural resources;</a:t>
            </a:r>
          </a:p>
          <a:p>
            <a:pPr marL="0" indent="0">
              <a:buNone/>
            </a:pPr>
            <a:r>
              <a:rPr lang="en-US" sz="1800" dirty="0"/>
              <a:t>– the socio-economic component is characterized by human living conditions and the functioning of society that has developed in a specific territory.</a:t>
            </a:r>
            <a:endParaRPr lang="ru-RU" sz="1800" dirty="0"/>
          </a:p>
        </p:txBody>
      </p:sp>
      <p:sp>
        <p:nvSpPr>
          <p:cNvPr id="5" name="Номер слайда 4"/>
          <p:cNvSpPr>
            <a:spLocks noGrp="1"/>
          </p:cNvSpPr>
          <p:nvPr>
            <p:ph type="sldNum" sz="quarter" idx="12"/>
          </p:nvPr>
        </p:nvSpPr>
        <p:spPr/>
        <p:txBody>
          <a:bodyPr/>
          <a:lstStyle/>
          <a:p>
            <a:fld id="{4C4E87E8-1CDE-4511-85D2-1907918CAD22}" type="slidenum">
              <a:rPr lang="ru-RU" smtClean="0"/>
              <a:t>26</a:t>
            </a:fld>
            <a:endParaRPr lang="ru-RU" dirty="0"/>
          </a:p>
        </p:txBody>
      </p:sp>
    </p:spTree>
    <p:extLst>
      <p:ext uri="{BB962C8B-B14F-4D97-AF65-F5344CB8AC3E}">
        <p14:creationId xmlns:p14="http://schemas.microsoft.com/office/powerpoint/2010/main" val="41322555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1050" y="356333"/>
            <a:ext cx="7422173" cy="1325563"/>
          </a:xfrm>
        </p:spPr>
        <p:txBody>
          <a:bodyPr>
            <a:normAutofit/>
          </a:bodyPr>
          <a:lstStyle/>
          <a:p>
            <a:r>
              <a:rPr lang="ru-RU" sz="3200" b="1" dirty="0" smtClean="0"/>
              <a:t> «Матрица» триединого функционирования почв и земель </a:t>
            </a:r>
            <a:endParaRPr lang="ru-RU" sz="3200" b="1" dirty="0"/>
          </a:p>
        </p:txBody>
      </p:sp>
      <p:sp>
        <p:nvSpPr>
          <p:cNvPr id="3" name="Объект 2"/>
          <p:cNvSpPr>
            <a:spLocks noGrp="1"/>
          </p:cNvSpPr>
          <p:nvPr>
            <p:ph idx="1"/>
          </p:nvPr>
        </p:nvSpPr>
        <p:spPr>
          <a:xfrm>
            <a:off x="873371" y="1821228"/>
            <a:ext cx="4032738" cy="4065221"/>
          </a:xfrm>
        </p:spPr>
        <p:txBody>
          <a:bodyPr>
            <a:normAutofit/>
          </a:bodyPr>
          <a:lstStyle/>
          <a:p>
            <a:pPr marL="0" indent="0">
              <a:buNone/>
            </a:pPr>
            <a:r>
              <a:rPr lang="ru-RU" sz="1800" dirty="0" smtClean="0"/>
              <a:t>С целью гармонизации взаимосвязанного функционирования почв и земель предлагается представить весь природный комплекс земель с позиции их оценки, нормирования и управления в виде некой «матрицы» триединого функционирования земель с учетом показателей экологического состояния почв.</a:t>
            </a:r>
            <a:endParaRPr lang="ru-RU" sz="1800" dirty="0">
              <a:solidFill>
                <a:schemeClr val="accent4">
                  <a:lumMod val="60000"/>
                  <a:lumOff val="40000"/>
                </a:schemeClr>
              </a:solidFill>
            </a:endParaRPr>
          </a:p>
        </p:txBody>
      </p:sp>
      <p:sp>
        <p:nvSpPr>
          <p:cNvPr id="4" name="Заголовок 1"/>
          <p:cNvSpPr txBox="1">
            <a:spLocks/>
          </p:cNvSpPr>
          <p:nvPr/>
        </p:nvSpPr>
        <p:spPr>
          <a:xfrm>
            <a:off x="4159323" y="1442613"/>
            <a:ext cx="74221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t>“Matrix” of the triune functioning of soils and lands</a:t>
            </a:r>
            <a:endParaRPr lang="ru-RU" sz="2000" b="1" dirty="0"/>
          </a:p>
        </p:txBody>
      </p:sp>
      <p:sp>
        <p:nvSpPr>
          <p:cNvPr id="5" name="Объект 2"/>
          <p:cNvSpPr txBox="1">
            <a:spLocks/>
          </p:cNvSpPr>
          <p:nvPr/>
        </p:nvSpPr>
        <p:spPr>
          <a:xfrm>
            <a:off x="6367180" y="2294702"/>
            <a:ext cx="4032738" cy="4065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In order to harmonize the interconnected functioning of soils and lands, it is proposed to present the entire natural complex of lands from the standpoint of their assessment, regulation and management in the form of a kind of “matrix” of the triune functioning of lands, taking into account soil condition indicators.</a:t>
            </a:r>
            <a:endParaRPr lang="ru-RU" sz="1800" dirty="0">
              <a:solidFill>
                <a:schemeClr val="accent4">
                  <a:lumMod val="60000"/>
                  <a:lumOff val="40000"/>
                </a:schemeClr>
              </a:solidFill>
            </a:endParaRPr>
          </a:p>
        </p:txBody>
      </p:sp>
      <p:sp>
        <p:nvSpPr>
          <p:cNvPr id="6" name="Номер слайда 5"/>
          <p:cNvSpPr>
            <a:spLocks noGrp="1"/>
          </p:cNvSpPr>
          <p:nvPr>
            <p:ph type="sldNum" sz="quarter" idx="12"/>
          </p:nvPr>
        </p:nvSpPr>
        <p:spPr/>
        <p:txBody>
          <a:bodyPr/>
          <a:lstStyle/>
          <a:p>
            <a:fld id="{4C4E87E8-1CDE-4511-85D2-1907918CAD22}" type="slidenum">
              <a:rPr lang="ru-RU" smtClean="0"/>
              <a:t>27</a:t>
            </a:fld>
            <a:endParaRPr lang="ru-RU" dirty="0"/>
          </a:p>
        </p:txBody>
      </p:sp>
    </p:spTree>
    <p:extLst>
      <p:ext uri="{BB962C8B-B14F-4D97-AF65-F5344CB8AC3E}">
        <p14:creationId xmlns:p14="http://schemas.microsoft.com/office/powerpoint/2010/main" val="818870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521" y="97972"/>
            <a:ext cx="10671048" cy="939219"/>
          </a:xfrm>
        </p:spPr>
        <p:txBody>
          <a:bodyPr>
            <a:noAutofit/>
          </a:bodyPr>
          <a:lstStyle/>
          <a:p>
            <a:r>
              <a:rPr lang="ru-RU" sz="2400" b="1" dirty="0"/>
              <a:t>Принципиальная схема оценки, нормирования и управления экологической, ресурсной и социально-экономической составляющей функционирования почв и земель («матрица»)</a:t>
            </a:r>
            <a:endParaRPr lang="ru-RU" sz="2400" dirty="0"/>
          </a:p>
        </p:txBody>
      </p:sp>
      <p:graphicFrame>
        <p:nvGraphicFramePr>
          <p:cNvPr id="5" name="Таблица 4"/>
          <p:cNvGraphicFramePr>
            <a:graphicFrameLocks noGrp="1"/>
          </p:cNvGraphicFramePr>
          <p:nvPr>
            <p:extLst>
              <p:ext uri="{D42A27DB-BD31-4B8C-83A1-F6EECF244321}">
                <p14:modId xmlns:p14="http://schemas.microsoft.com/office/powerpoint/2010/main" val="2162501459"/>
              </p:ext>
            </p:extLst>
          </p:nvPr>
        </p:nvGraphicFramePr>
        <p:xfrm>
          <a:off x="598371" y="1218444"/>
          <a:ext cx="10995257" cy="5583389"/>
        </p:xfrm>
        <a:graphic>
          <a:graphicData uri="http://schemas.openxmlformats.org/drawingml/2006/table">
            <a:tbl>
              <a:tblPr firstRow="1" firstCol="1" bandRow="1">
                <a:tableStyleId>{5C22544A-7EE6-4342-B048-85BDC9FD1C3A}</a:tableStyleId>
              </a:tblPr>
              <a:tblGrid>
                <a:gridCol w="1393715">
                  <a:extLst>
                    <a:ext uri="{9D8B030D-6E8A-4147-A177-3AD203B41FA5}">
                      <a16:colId xmlns:a16="http://schemas.microsoft.com/office/drawing/2014/main" val="3725465891"/>
                    </a:ext>
                  </a:extLst>
                </a:gridCol>
                <a:gridCol w="3196547">
                  <a:extLst>
                    <a:ext uri="{9D8B030D-6E8A-4147-A177-3AD203B41FA5}">
                      <a16:colId xmlns:a16="http://schemas.microsoft.com/office/drawing/2014/main" val="1251395624"/>
                    </a:ext>
                  </a:extLst>
                </a:gridCol>
                <a:gridCol w="2838163">
                  <a:extLst>
                    <a:ext uri="{9D8B030D-6E8A-4147-A177-3AD203B41FA5}">
                      <a16:colId xmlns:a16="http://schemas.microsoft.com/office/drawing/2014/main" val="2289873496"/>
                    </a:ext>
                  </a:extLst>
                </a:gridCol>
                <a:gridCol w="3566832">
                  <a:extLst>
                    <a:ext uri="{9D8B030D-6E8A-4147-A177-3AD203B41FA5}">
                      <a16:colId xmlns:a16="http://schemas.microsoft.com/office/drawing/2014/main" val="688521480"/>
                    </a:ext>
                  </a:extLst>
                </a:gridCol>
              </a:tblGrid>
              <a:tr h="396955">
                <a:tc>
                  <a:txBody>
                    <a:bodyPr/>
                    <a:lstStyle/>
                    <a:p>
                      <a:pPr algn="ctr">
                        <a:lnSpc>
                          <a:spcPct val="107000"/>
                        </a:lnSpc>
                        <a:spcAft>
                          <a:spcPts val="0"/>
                        </a:spcAft>
                      </a:pPr>
                      <a:r>
                        <a:rPr lang="ru-RU" sz="14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dirty="0">
                          <a:effectLst/>
                        </a:rPr>
                        <a:t>Экология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dirty="0">
                          <a:effectLst/>
                        </a:rPr>
                        <a:t>Ресурсы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dirty="0">
                          <a:effectLst/>
                        </a:rPr>
                        <a:t>Социально-экономическая составляющая земель</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609878"/>
                  </a:ext>
                </a:extLst>
              </a:tr>
              <a:tr h="1115021">
                <a:tc>
                  <a:txBody>
                    <a:bodyPr/>
                    <a:lstStyle/>
                    <a:p>
                      <a:pPr algn="ctr">
                        <a:lnSpc>
                          <a:spcPct val="107000"/>
                        </a:lnSpc>
                        <a:spcAft>
                          <a:spcPts val="0"/>
                        </a:spcAft>
                      </a:pPr>
                      <a:r>
                        <a:rPr lang="ru-RU" sz="1400" dirty="0">
                          <a:effectLst/>
                        </a:rPr>
                        <a:t>Оценка </a:t>
                      </a:r>
                      <a:endParaRPr lang="ru-RU" sz="1400" dirty="0">
                        <a:effectLst/>
                        <a:latin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Экологическая оценка проводится по физическим, химическим и биологическим показателям почв в абсолютных и относительных величинах. В основе лежат «Методические рекомендации по выявлению деградированных и загрязненных земель» [1994] и др. документы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Оценка ресурсного потенциала земель. Деление ресурсного потенциала на возобновляемый и невозобновляемый. Показатели плодородия почв. Бонитировка почв. Земельный кадастр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Оценка социально-экономического и </a:t>
                      </a:r>
                      <a:r>
                        <a:rPr lang="ru-RU" sz="1100" dirty="0" err="1">
                          <a:effectLst/>
                        </a:rPr>
                        <a:t>средоформирующего</a:t>
                      </a:r>
                      <a:r>
                        <a:rPr lang="ru-RU" sz="1100" dirty="0">
                          <a:effectLst/>
                        </a:rPr>
                        <a:t> потенциала территории. Социально-экономические вопросы устойчивого развития территорий и жизни связанного с ней социума. Имущественные отношения в землепользовании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989562"/>
                  </a:ext>
                </a:extLst>
              </a:tr>
              <a:tr h="1012371">
                <a:tc>
                  <a:txBody>
                    <a:bodyPr/>
                    <a:lstStyle/>
                    <a:p>
                      <a:pPr algn="ctr">
                        <a:lnSpc>
                          <a:spcPct val="107000"/>
                        </a:lnSpc>
                        <a:spcAft>
                          <a:spcPts val="0"/>
                        </a:spcAft>
                      </a:pPr>
                      <a:r>
                        <a:rPr lang="ru-RU" sz="1400" dirty="0">
                          <a:effectLst/>
                        </a:rPr>
                        <a:t>Нормирование</a:t>
                      </a:r>
                      <a:endParaRPr lang="ru-RU" sz="1400" dirty="0">
                        <a:effectLst/>
                        <a:latin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Установление критериев и показателей экологического нормирования качества почв с учетом природных условий и устойчивости к антропогенному воздействию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Характеристика и нормирование допустимого уровня использования земель в качестве природного ресурса с учетом природных условий и видов их хозяйственного назначения. Производственно-ресурсное нормирование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Нормирование уровня социально-экономической нагрузки на территорию, оценка социально-экономического состояния территории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097301"/>
                  </a:ext>
                </a:extLst>
              </a:tr>
              <a:tr h="1742652">
                <a:tc>
                  <a:txBody>
                    <a:bodyPr/>
                    <a:lstStyle/>
                    <a:p>
                      <a:pPr algn="ctr">
                        <a:lnSpc>
                          <a:spcPct val="107000"/>
                        </a:lnSpc>
                        <a:spcAft>
                          <a:spcPts val="0"/>
                        </a:spcAft>
                      </a:pPr>
                      <a:r>
                        <a:rPr lang="ru-RU" sz="1400" dirty="0">
                          <a:effectLst/>
                        </a:rPr>
                        <a:t>Система управления</a:t>
                      </a:r>
                      <a:endParaRPr lang="ru-RU" sz="1400" dirty="0">
                        <a:effectLst/>
                        <a:latin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Организация службы охраны почв и земель. Мониторинг, контроль, эколого-землеустроительное проектирование и экспертиза. Законы: «Об охране окружающей среды» [Федеральный закон от 10.01.2002 №7-ФЗ]; «О городских почвах» [Закон </a:t>
                      </a:r>
                      <a:r>
                        <a:rPr lang="ru-RU" sz="1100" dirty="0" smtClean="0">
                          <a:effectLst/>
                        </a:rPr>
                        <a:t>города </a:t>
                      </a:r>
                      <a:r>
                        <a:rPr lang="ru-RU" sz="1100" dirty="0">
                          <a:effectLst/>
                        </a:rPr>
                        <a:t>Москвы от 04.07.2007 № 31]; «О проведении рекультивации и консервации земель» [Постановление Правительства РФ от 10.07.2018 № 800]; «Об использовании земель, подвергшихся радиоактивному и химическому загрязнению…» [Постановление Правительства РФ от </a:t>
                      </a:r>
                      <a:r>
                        <a:rPr lang="ru-RU" sz="1100" dirty="0" smtClean="0">
                          <a:effectLst/>
                        </a:rPr>
                        <a:t>27.02.2004 </a:t>
                      </a:r>
                      <a:r>
                        <a:rPr lang="ru-RU" sz="1100" dirty="0">
                          <a:effectLst/>
                        </a:rPr>
                        <a:t>№ 112]; «О разработке, установлении и пересмотре нормативов качества окружающей среды…» </a:t>
                      </a:r>
                      <a:r>
                        <a:rPr lang="en-US" sz="1100" dirty="0">
                          <a:effectLst/>
                        </a:rPr>
                        <a:t>[</a:t>
                      </a:r>
                      <a:r>
                        <a:rPr lang="en-US" sz="1100" dirty="0" err="1">
                          <a:effectLst/>
                        </a:rPr>
                        <a:t>Постановление</a:t>
                      </a:r>
                      <a:r>
                        <a:rPr lang="en-US" sz="1100" dirty="0">
                          <a:effectLst/>
                        </a:rPr>
                        <a:t> </a:t>
                      </a:r>
                      <a:r>
                        <a:rPr lang="en-US" sz="1100" dirty="0" err="1">
                          <a:effectLst/>
                        </a:rPr>
                        <a:t>Правительства</a:t>
                      </a:r>
                      <a:r>
                        <a:rPr lang="en-US" sz="1100" dirty="0">
                          <a:effectLst/>
                        </a:rPr>
                        <a:t> РФ </a:t>
                      </a:r>
                      <a:r>
                        <a:rPr lang="ru-RU" sz="1100" dirty="0">
                          <a:effectLst/>
                        </a:rPr>
                        <a:t>от 13.02.2019 № 149</a:t>
                      </a:r>
                      <a:r>
                        <a:rPr lang="en-US" sz="11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Управление почвенными и земельными ресурсами. Формирование земельно-имущественных отношений. Паспортизация почв. Система мониторинга, контроль земельных ресурсов. Внутрихозяйственное землеустройство. Ландшафтно-адаптированное земледелие. «О государственном регулировании обеспечения плодородия земель…» [Федеральный закон от 16.07.1998 № 101-ФЗ]</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100" dirty="0">
                          <a:effectLst/>
                        </a:rPr>
                        <a:t>Социально-экономическое планирование территории. Введение наилучших доступных технологий. Социально-экономические аспекты экологической экспертизы и системы ОВОС, характеризующие экологические условия и уровень жизни населения. Общественная экологическая экспертиза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886" marR="348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722809"/>
                  </a:ext>
                </a:extLst>
              </a:tr>
            </a:tbl>
          </a:graphicData>
        </a:graphic>
      </p:graphicFrame>
      <p:sp>
        <p:nvSpPr>
          <p:cNvPr id="3" name="Номер слайда 2"/>
          <p:cNvSpPr>
            <a:spLocks noGrp="1"/>
          </p:cNvSpPr>
          <p:nvPr>
            <p:ph type="sldNum" sz="quarter" idx="12"/>
          </p:nvPr>
        </p:nvSpPr>
        <p:spPr/>
        <p:txBody>
          <a:bodyPr/>
          <a:lstStyle/>
          <a:p>
            <a:fld id="{4C4E87E8-1CDE-4511-85D2-1907918CAD22}" type="slidenum">
              <a:rPr lang="ru-RU" smtClean="0"/>
              <a:t>28</a:t>
            </a:fld>
            <a:endParaRPr lang="ru-RU" dirty="0"/>
          </a:p>
        </p:txBody>
      </p:sp>
    </p:spTree>
    <p:extLst>
      <p:ext uri="{BB962C8B-B14F-4D97-AF65-F5344CB8AC3E}">
        <p14:creationId xmlns:p14="http://schemas.microsoft.com/office/powerpoint/2010/main" val="158332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173" y="184884"/>
            <a:ext cx="8174614" cy="1221886"/>
          </a:xfrm>
        </p:spPr>
        <p:txBody>
          <a:bodyPr>
            <a:noAutofit/>
          </a:bodyPr>
          <a:lstStyle/>
          <a:p>
            <a:r>
              <a:rPr lang="ru-RU" sz="3200" b="1" dirty="0" smtClean="0"/>
              <a:t>Оценка , нормирование и система управления  экологическим состоянием  почв и земель</a:t>
            </a:r>
            <a:endParaRPr lang="ru-RU" sz="3200" b="1" dirty="0"/>
          </a:p>
        </p:txBody>
      </p:sp>
      <p:sp>
        <p:nvSpPr>
          <p:cNvPr id="3" name="Объект 2"/>
          <p:cNvSpPr>
            <a:spLocks noGrp="1"/>
          </p:cNvSpPr>
          <p:nvPr>
            <p:ph idx="1"/>
          </p:nvPr>
        </p:nvSpPr>
        <p:spPr>
          <a:xfrm>
            <a:off x="117230" y="1776281"/>
            <a:ext cx="6377573" cy="4966352"/>
          </a:xfrm>
        </p:spPr>
        <p:txBody>
          <a:bodyPr>
            <a:normAutofit/>
          </a:bodyPr>
          <a:lstStyle/>
          <a:p>
            <a:pPr marL="0" indent="0">
              <a:buNone/>
            </a:pPr>
            <a:r>
              <a:rPr lang="ru-RU" sz="1800" dirty="0"/>
              <a:t>В</a:t>
            </a:r>
            <a:r>
              <a:rPr lang="ru-RU" sz="1800" dirty="0" smtClean="0"/>
              <a:t>ажным этапом развития оценки и экологического нормирования, эталонирования и зонирования территорий служит реализация положений, изложенных в Постановлении Правительства </a:t>
            </a:r>
            <a:r>
              <a:rPr lang="ru-RU" sz="1800" dirty="0" smtClean="0"/>
              <a:t>РФ №149 </a:t>
            </a:r>
            <a:r>
              <a:rPr lang="ru-RU" sz="1800" dirty="0" smtClean="0"/>
              <a:t>от 13 февраля 2019 г</a:t>
            </a:r>
            <a:r>
              <a:rPr lang="ru-RU" sz="1800" dirty="0" smtClean="0"/>
              <a:t>.</a:t>
            </a:r>
          </a:p>
          <a:p>
            <a:pPr marL="0" indent="0">
              <a:buNone/>
            </a:pPr>
            <a:r>
              <a:rPr lang="ru-RU" sz="1800" dirty="0" smtClean="0"/>
              <a:t> </a:t>
            </a:r>
          </a:p>
          <a:p>
            <a:pPr marL="0" indent="0">
              <a:buNone/>
            </a:pPr>
            <a:endParaRPr lang="ru-RU" sz="1800" dirty="0" smtClean="0"/>
          </a:p>
          <a:p>
            <a:pPr marL="0" indent="0">
              <a:buNone/>
            </a:pPr>
            <a:endParaRPr lang="ru-RU" sz="1800" dirty="0" smtClean="0"/>
          </a:p>
          <a:p>
            <a:pPr marL="0" indent="0">
              <a:buNone/>
            </a:pPr>
            <a:endParaRPr lang="ru-RU" sz="1800" dirty="0" smtClean="0"/>
          </a:p>
          <a:p>
            <a:pPr marL="0" indent="0">
              <a:buNone/>
            </a:pPr>
            <a:endParaRPr lang="ru-RU" sz="1800" dirty="0" smtClean="0"/>
          </a:p>
          <a:p>
            <a:pPr marL="0" indent="0">
              <a:buNone/>
            </a:pPr>
            <a:endParaRPr lang="ru-RU" sz="1800" dirty="0"/>
          </a:p>
          <a:p>
            <a:pPr marL="0" indent="0">
              <a:buNone/>
            </a:pPr>
            <a:r>
              <a:rPr lang="ru-RU" sz="1800" i="1" dirty="0" smtClean="0"/>
              <a:t> </a:t>
            </a:r>
            <a:r>
              <a:rPr lang="ru-RU" sz="1800" i="1" dirty="0" smtClean="0"/>
              <a:t>К ним также могут быть отнесены широко известные «Временная методика определения предотвращенного экологического ущерба» [1999], «Методические рекомендации по выявлению деградированных земель» [1994]. </a:t>
            </a:r>
            <a:endParaRPr lang="ru-RU" sz="1800" i="1" dirty="0"/>
          </a:p>
        </p:txBody>
      </p:sp>
      <p:sp>
        <p:nvSpPr>
          <p:cNvPr id="4" name="Объект 2"/>
          <p:cNvSpPr txBox="1">
            <a:spLocks/>
          </p:cNvSpPr>
          <p:nvPr/>
        </p:nvSpPr>
        <p:spPr>
          <a:xfrm>
            <a:off x="7876840" y="1170775"/>
            <a:ext cx="3960538" cy="50937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Assessment, standardization and management system for the ecological condition of soils and lands</a:t>
            </a:r>
            <a:endParaRPr lang="ru-RU" sz="1400" b="1" dirty="0" smtClean="0"/>
          </a:p>
          <a:p>
            <a:pPr marL="0" indent="0">
              <a:buNone/>
            </a:pPr>
            <a:r>
              <a:rPr lang="en-US" sz="1400" dirty="0" smtClean="0"/>
              <a:t>Assessment</a:t>
            </a:r>
            <a:r>
              <a:rPr lang="en-US" sz="1400" dirty="0"/>
              <a:t>, standardization and management system for the ecological condition of soils and </a:t>
            </a:r>
            <a:r>
              <a:rPr lang="en-US" sz="1400" dirty="0" err="1"/>
              <a:t>landsAn</a:t>
            </a:r>
            <a:r>
              <a:rPr lang="en-US" sz="1400" dirty="0"/>
              <a:t> important stage in the development of assessment and environmental regulation, standardization and zoning of territories is the implementation of the provisions set out in the Decree of the Government of the Russian Federation of February 13, 2019 No. 149 “On the development, establishment and revision of environmental quality standards for chemical and physical indicators of the state of the environment, and also on the approval of regulatory documents in the field of environmental protection, establishing technological indicators of the best available technologies.”</a:t>
            </a:r>
          </a:p>
          <a:p>
            <a:pPr marL="0" indent="0">
              <a:buNone/>
            </a:pPr>
            <a:r>
              <a:rPr lang="en-US" sz="1400" dirty="0"/>
              <a:t> These may also include the well-known “Temporary Methodology for Determining Prevented Environmental Damage” [1999], “Methodological Recommendations for Identifying Degraded Lands” [1994].</a:t>
            </a:r>
            <a:endParaRPr lang="ru-RU" sz="1400" dirty="0"/>
          </a:p>
        </p:txBody>
      </p:sp>
      <p:sp>
        <p:nvSpPr>
          <p:cNvPr id="7" name="Прямоугольник 6"/>
          <p:cNvSpPr/>
          <p:nvPr/>
        </p:nvSpPr>
        <p:spPr>
          <a:xfrm>
            <a:off x="2102265" y="2932817"/>
            <a:ext cx="5774575" cy="2031325"/>
          </a:xfrm>
          <a:prstGeom prst="rect">
            <a:avLst/>
          </a:prstGeom>
        </p:spPr>
        <p:txBody>
          <a:bodyPr wrap="square">
            <a:spAutoFit/>
          </a:bodyPr>
          <a:lstStyle/>
          <a:p>
            <a:r>
              <a:rPr lang="ru-RU" dirty="0"/>
              <a:t>Опираясь на современные методы исследования и существующую нормативную базу, в частности, </a:t>
            </a:r>
            <a:r>
              <a:rPr lang="ru-RU" dirty="0" smtClean="0">
                <a:solidFill>
                  <a:srgbClr val="FF0000"/>
                </a:solidFill>
              </a:rPr>
              <a:t>Постановление Правительства РФ № 149 </a:t>
            </a:r>
            <a:r>
              <a:rPr lang="ru-RU" dirty="0">
                <a:solidFill>
                  <a:srgbClr val="FF0000"/>
                </a:solidFill>
              </a:rPr>
              <a:t>Об экологической оценке и нормировании </a:t>
            </a:r>
            <a:r>
              <a:rPr lang="ru-RU" dirty="0"/>
              <a:t>компонентов ОС, </a:t>
            </a:r>
            <a:r>
              <a:rPr lang="ru-RU" dirty="0" smtClean="0"/>
              <a:t>делаем </a:t>
            </a:r>
            <a:r>
              <a:rPr lang="ru-RU" dirty="0"/>
              <a:t>акцент на </a:t>
            </a:r>
            <a:r>
              <a:rPr lang="ru-RU" b="1" dirty="0" smtClean="0"/>
              <a:t>изучение </a:t>
            </a:r>
            <a:r>
              <a:rPr lang="ru-RU" b="1" dirty="0"/>
              <a:t>экологического функционирования почв и природного комплекса земель по видам их хозяйственного  назначения</a:t>
            </a:r>
            <a:r>
              <a:rPr lang="ru-RU" dirty="0"/>
              <a:t>.</a:t>
            </a:r>
          </a:p>
        </p:txBody>
      </p:sp>
      <p:sp>
        <p:nvSpPr>
          <p:cNvPr id="8" name="Номер слайда 7"/>
          <p:cNvSpPr>
            <a:spLocks noGrp="1"/>
          </p:cNvSpPr>
          <p:nvPr>
            <p:ph type="sldNum" sz="quarter" idx="12"/>
          </p:nvPr>
        </p:nvSpPr>
        <p:spPr/>
        <p:txBody>
          <a:bodyPr/>
          <a:lstStyle/>
          <a:p>
            <a:fld id="{4C4E87E8-1CDE-4511-85D2-1907918CAD22}" type="slidenum">
              <a:rPr lang="ru-RU" smtClean="0"/>
              <a:t>29</a:t>
            </a:fld>
            <a:endParaRPr lang="ru-RU" dirty="0"/>
          </a:p>
        </p:txBody>
      </p:sp>
    </p:spTree>
    <p:extLst>
      <p:ext uri="{BB962C8B-B14F-4D97-AF65-F5344CB8AC3E}">
        <p14:creationId xmlns:p14="http://schemas.microsoft.com/office/powerpoint/2010/main" val="1011393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8564" y="1452785"/>
            <a:ext cx="5426579" cy="4966238"/>
          </a:xfrm>
        </p:spPr>
        <p:txBody>
          <a:bodyPr>
            <a:normAutofit/>
          </a:bodyPr>
          <a:lstStyle/>
          <a:p>
            <a:r>
              <a:rPr lang="ru-RU" sz="1800" dirty="0" smtClean="0"/>
              <a:t>Специфической </a:t>
            </a:r>
            <a:r>
              <a:rPr lang="ru-RU" sz="1800" dirty="0" smtClean="0"/>
              <a:t>особенностью отечественного почвенно-земельного   законодательства  служит тесная взаимосвязь </a:t>
            </a:r>
            <a:r>
              <a:rPr lang="ru-RU" sz="1800" dirty="0" err="1" smtClean="0"/>
              <a:t>природохранной</a:t>
            </a:r>
            <a:r>
              <a:rPr lang="ru-RU" sz="1800" dirty="0" smtClean="0"/>
              <a:t> и  </a:t>
            </a:r>
            <a:r>
              <a:rPr lang="ru-RU" sz="1800" dirty="0" err="1" smtClean="0"/>
              <a:t>природноресурсной</a:t>
            </a:r>
            <a:r>
              <a:rPr lang="ru-RU" sz="1800" dirty="0" smtClean="0"/>
              <a:t> его составляющих. </a:t>
            </a:r>
          </a:p>
          <a:p>
            <a:r>
              <a:rPr lang="ru-RU" sz="1800" dirty="0" smtClean="0"/>
              <a:t>При </a:t>
            </a:r>
            <a:r>
              <a:rPr lang="ru-RU" sz="1800" dirty="0" smtClean="0"/>
              <a:t>этом, согласно закону ФЗ7 Об охране окружающей среды и Земельному кодексу РФ приоритет охраны  в области охраны почв и земель принадлежит природоохранному законодательству. </a:t>
            </a:r>
          </a:p>
          <a:p>
            <a:r>
              <a:rPr lang="ru-RU" sz="1800" dirty="0" smtClean="0"/>
              <a:t>В свою очередь,  регулирование экологического качества  почв как самостоятельного компонента окружающей среды  должно осуществляться отдельным законом «Об охране почв», чего на самом деле не происходит ввиду отсутствия такого закона </a:t>
            </a:r>
            <a:endParaRPr lang="ru-RU" sz="1800" dirty="0"/>
          </a:p>
        </p:txBody>
      </p:sp>
      <p:sp>
        <p:nvSpPr>
          <p:cNvPr id="4" name="Объект 2"/>
          <p:cNvSpPr txBox="1">
            <a:spLocks/>
          </p:cNvSpPr>
          <p:nvPr/>
        </p:nvSpPr>
        <p:spPr>
          <a:xfrm>
            <a:off x="7024642" y="1452784"/>
            <a:ext cx="4725825" cy="49662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Features and problems of soil and land legislation of the Russian </a:t>
            </a:r>
            <a:r>
              <a:rPr lang="en-US" sz="1600" b="1" dirty="0" smtClean="0"/>
              <a:t>Federation</a:t>
            </a:r>
            <a:endParaRPr lang="ru-RU" sz="1600" b="1" dirty="0" smtClean="0"/>
          </a:p>
          <a:p>
            <a:pPr marL="0" indent="0">
              <a:buNone/>
            </a:pPr>
            <a:r>
              <a:rPr lang="ru-RU" sz="1600" dirty="0" smtClean="0"/>
              <a:t>    </a:t>
            </a:r>
            <a:r>
              <a:rPr lang="en-US" sz="1600" dirty="0"/>
              <a:t>A specific feature of domestic soil and land legislation is the close relationship between its environmental and natural resource components. </a:t>
            </a:r>
            <a:endParaRPr lang="ru-RU" sz="1600" dirty="0" smtClean="0"/>
          </a:p>
          <a:p>
            <a:pPr marL="0" indent="0">
              <a:buNone/>
            </a:pPr>
            <a:r>
              <a:rPr lang="en-US" sz="1600" dirty="0" smtClean="0"/>
              <a:t>At </a:t>
            </a:r>
            <a:r>
              <a:rPr lang="en-US" sz="1600" dirty="0"/>
              <a:t>the same time, according to the Federal Law 7 On Environmental Protection and the Land Code of the Russian Federation, the priority of protection in the field of soil and land protection belongs to environmental legislation</a:t>
            </a:r>
            <a:r>
              <a:rPr lang="en-US" sz="1600" dirty="0" smtClean="0"/>
              <a:t>.</a:t>
            </a:r>
            <a:endParaRPr lang="ru-RU" sz="1600" dirty="0" smtClean="0"/>
          </a:p>
          <a:p>
            <a:pPr marL="0" indent="0">
              <a:buNone/>
            </a:pPr>
            <a:r>
              <a:rPr lang="en-US" sz="1600" dirty="0" smtClean="0"/>
              <a:t>In </a:t>
            </a:r>
            <a:r>
              <a:rPr lang="en-US" sz="1600" dirty="0"/>
              <a:t>turn, regulation of the ecological quality of soils as an independent component of the environment should be carried out by a separate law “On Soil Protection”, which in fact does not happen</a:t>
            </a:r>
            <a:endParaRPr lang="ru-RU" sz="1600" dirty="0"/>
          </a:p>
        </p:txBody>
      </p:sp>
      <p:sp>
        <p:nvSpPr>
          <p:cNvPr id="2" name="Номер слайда 1"/>
          <p:cNvSpPr>
            <a:spLocks noGrp="1"/>
          </p:cNvSpPr>
          <p:nvPr>
            <p:ph type="sldNum" sz="quarter" idx="12"/>
          </p:nvPr>
        </p:nvSpPr>
        <p:spPr/>
        <p:txBody>
          <a:bodyPr/>
          <a:lstStyle/>
          <a:p>
            <a:fld id="{4C4E87E8-1CDE-4511-85D2-1907918CAD22}" type="slidenum">
              <a:rPr lang="ru-RU" smtClean="0"/>
              <a:t>3</a:t>
            </a:fld>
            <a:endParaRPr lang="ru-RU" dirty="0"/>
          </a:p>
        </p:txBody>
      </p:sp>
      <p:sp>
        <p:nvSpPr>
          <p:cNvPr id="5" name="Прямоугольник 4"/>
          <p:cNvSpPr/>
          <p:nvPr/>
        </p:nvSpPr>
        <p:spPr>
          <a:xfrm>
            <a:off x="632388" y="103269"/>
            <a:ext cx="9793481" cy="1077218"/>
          </a:xfrm>
          <a:prstGeom prst="rect">
            <a:avLst/>
          </a:prstGeom>
        </p:spPr>
        <p:txBody>
          <a:bodyPr wrap="square">
            <a:spAutoFit/>
          </a:bodyPr>
          <a:lstStyle/>
          <a:p>
            <a:r>
              <a:rPr lang="ru-RU" sz="3200" dirty="0">
                <a:latin typeface="+mj-lt"/>
              </a:rPr>
              <a:t>Особенности и проблемы почвенно-земельного законодательства  РФ</a:t>
            </a:r>
          </a:p>
        </p:txBody>
      </p:sp>
    </p:spTree>
    <p:extLst>
      <p:ext uri="{BB962C8B-B14F-4D97-AF65-F5344CB8AC3E}">
        <p14:creationId xmlns:p14="http://schemas.microsoft.com/office/powerpoint/2010/main" val="1757839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90763"/>
            <a:ext cx="10515600" cy="1325563"/>
          </a:xfrm>
        </p:spPr>
        <p:txBody>
          <a:bodyPr>
            <a:normAutofit/>
          </a:bodyPr>
          <a:lstStyle/>
          <a:p>
            <a:r>
              <a:rPr lang="ru-RU" sz="3200" dirty="0" smtClean="0"/>
              <a:t>Производственно-ресурсное направление  экологического нормирования  почв и земель.</a:t>
            </a:r>
            <a:endParaRPr lang="ru-RU" sz="3200" dirty="0"/>
          </a:p>
        </p:txBody>
      </p:sp>
      <p:sp>
        <p:nvSpPr>
          <p:cNvPr id="3" name="Объект 2"/>
          <p:cNvSpPr>
            <a:spLocks noGrp="1"/>
          </p:cNvSpPr>
          <p:nvPr>
            <p:ph idx="1"/>
          </p:nvPr>
        </p:nvSpPr>
        <p:spPr>
          <a:xfrm>
            <a:off x="354623" y="1821228"/>
            <a:ext cx="5439426" cy="4570779"/>
          </a:xfrm>
        </p:spPr>
        <p:txBody>
          <a:bodyPr>
            <a:normAutofit/>
          </a:bodyPr>
          <a:lstStyle/>
          <a:p>
            <a:pPr marL="0" indent="0">
              <a:buNone/>
            </a:pPr>
            <a:r>
              <a:rPr lang="ru-RU" sz="1800" dirty="0" smtClean="0"/>
              <a:t> Мероприятия по соблюдению и поддержанию экологических норм, в частности, фоновых и допустимых граничных значений служат основой сохранения сложившейся системы производственно-ресурсного нормирования, которая может быть проиллюстрирована на примере соблюдения экологических норм и правил в процессе осуществления рационального использования ресурсного потенциала земель разного хозяйственного назначения.</a:t>
            </a:r>
            <a:endParaRPr lang="ru-RU" sz="1800" dirty="0"/>
          </a:p>
        </p:txBody>
      </p:sp>
      <p:sp>
        <p:nvSpPr>
          <p:cNvPr id="4" name="Объект 2"/>
          <p:cNvSpPr txBox="1">
            <a:spLocks/>
          </p:cNvSpPr>
          <p:nvPr/>
        </p:nvSpPr>
        <p:spPr>
          <a:xfrm>
            <a:off x="6208835" y="1821227"/>
            <a:ext cx="4125058" cy="4570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Production and resource direction of environmental regulation of soils and lands.</a:t>
            </a:r>
          </a:p>
          <a:p>
            <a:pPr marL="0" indent="0">
              <a:buNone/>
            </a:pPr>
            <a:endParaRPr lang="en-US" sz="1600" dirty="0"/>
          </a:p>
          <a:p>
            <a:pPr marL="0" indent="0">
              <a:buNone/>
            </a:pPr>
            <a:r>
              <a:rPr lang="en-US" sz="1600" dirty="0"/>
              <a:t>Measures to comply with and maintain environmental standards, in particular, background and permissible limit values, serve as the basis for maintaining the existing system of production and resource regulation, which can be illustrated by the example of compliance with environmental standards and rules in the process of implementing the rational use of the resource potential of lands for various economic purposes.</a:t>
            </a:r>
            <a:endParaRPr lang="ru-RU" sz="1600" dirty="0"/>
          </a:p>
        </p:txBody>
      </p:sp>
      <p:sp>
        <p:nvSpPr>
          <p:cNvPr id="5" name="Номер слайда 4"/>
          <p:cNvSpPr>
            <a:spLocks noGrp="1"/>
          </p:cNvSpPr>
          <p:nvPr>
            <p:ph type="sldNum" sz="quarter" idx="12"/>
          </p:nvPr>
        </p:nvSpPr>
        <p:spPr/>
        <p:txBody>
          <a:bodyPr/>
          <a:lstStyle/>
          <a:p>
            <a:fld id="{4C4E87E8-1CDE-4511-85D2-1907918CAD22}" type="slidenum">
              <a:rPr lang="ru-RU" smtClean="0"/>
              <a:t>30</a:t>
            </a:fld>
            <a:endParaRPr lang="ru-RU" dirty="0"/>
          </a:p>
        </p:txBody>
      </p:sp>
    </p:spTree>
    <p:extLst>
      <p:ext uri="{BB962C8B-B14F-4D97-AF65-F5344CB8AC3E}">
        <p14:creationId xmlns:p14="http://schemas.microsoft.com/office/powerpoint/2010/main" val="3513650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 y="286408"/>
            <a:ext cx="6409346" cy="66571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2"/>
          <a:stretch>
            <a:fillRect/>
          </a:stretch>
        </p:blipFill>
        <p:spPr>
          <a:xfrm>
            <a:off x="281387" y="286408"/>
            <a:ext cx="5846571" cy="6456224"/>
          </a:xfrm>
          <a:prstGeom prst="rect">
            <a:avLst/>
          </a:prstGeom>
        </p:spPr>
      </p:pic>
      <p:sp>
        <p:nvSpPr>
          <p:cNvPr id="3" name="Объект 2"/>
          <p:cNvSpPr>
            <a:spLocks noGrp="1"/>
          </p:cNvSpPr>
          <p:nvPr>
            <p:ph idx="1"/>
          </p:nvPr>
        </p:nvSpPr>
        <p:spPr>
          <a:xfrm>
            <a:off x="6537531" y="478564"/>
            <a:ext cx="5537676" cy="6264068"/>
          </a:xfrm>
        </p:spPr>
        <p:txBody>
          <a:bodyPr>
            <a:normAutofit fontScale="77500" lnSpcReduction="20000"/>
          </a:bodyPr>
          <a:lstStyle/>
          <a:p>
            <a:r>
              <a:rPr lang="ru-RU" dirty="0"/>
              <a:t>Принципиальная схема контроля и соблюдения экологических норм допустимых граничных значений, а также естественного природного (ЕПФ) и природно-антропогенного фона (ПАФ) почв земель разного хозяйственного назначения</a:t>
            </a:r>
          </a:p>
          <a:p>
            <a:r>
              <a:rPr lang="ru-RU" dirty="0"/>
              <a:t>Ранжируется по пятибалльной шкале </a:t>
            </a:r>
          </a:p>
          <a:p>
            <a:r>
              <a:rPr lang="ru-RU" dirty="0"/>
              <a:t>(+/</a:t>
            </a:r>
            <a:r>
              <a:rPr lang="ru-RU" b="1" dirty="0"/>
              <a:t>-</a:t>
            </a:r>
            <a:r>
              <a:rPr lang="ru-RU" dirty="0"/>
              <a:t> 3) — единый граничный уровень нижнего допустимого предела для всех категорий земель по избытку и недостатку  относительно оптимума  (фон);</a:t>
            </a:r>
          </a:p>
          <a:p>
            <a:r>
              <a:rPr lang="ru-RU" dirty="0"/>
              <a:t>ЕПФ: А — земли особо охраняемых природных территорий (ООПТ) и других </a:t>
            </a:r>
            <a:r>
              <a:rPr lang="ru-RU" dirty="0" err="1"/>
              <a:t>антропогенно</a:t>
            </a:r>
            <a:r>
              <a:rPr lang="ru-RU" dirty="0"/>
              <a:t> не измененных территорий; </a:t>
            </a:r>
          </a:p>
          <a:p>
            <a:r>
              <a:rPr lang="ru-RU" dirty="0"/>
              <a:t>ПАФ: Б — земли сельскохозяйственного назначения и поселений; В — земли под лесом и водными средами; Г — земли промышленности и транспорта. </a:t>
            </a:r>
          </a:p>
          <a:p>
            <a:pPr marL="179388" indent="0">
              <a:buNone/>
            </a:pPr>
            <a:r>
              <a:rPr lang="ru-RU" dirty="0"/>
              <a:t>Д и Е –земли необратимых изменений, утрата более 30% биоорганического и физико- химического потенциал почв.</a:t>
            </a:r>
          </a:p>
          <a:p>
            <a:endParaRPr lang="ru-RU" dirty="0"/>
          </a:p>
        </p:txBody>
      </p:sp>
      <p:sp>
        <p:nvSpPr>
          <p:cNvPr id="2" name="Прямоугольник 1"/>
          <p:cNvSpPr/>
          <p:nvPr/>
        </p:nvSpPr>
        <p:spPr>
          <a:xfrm>
            <a:off x="1076770" y="286408"/>
            <a:ext cx="2008262" cy="5697933"/>
          </a:xfrm>
          <a:prstGeom prst="rect">
            <a:avLst/>
          </a:prstGeom>
          <a:solidFill>
            <a:schemeClr val="accent5">
              <a:alpha val="34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6" name="Прямоугольник 5"/>
          <p:cNvSpPr/>
          <p:nvPr/>
        </p:nvSpPr>
        <p:spPr>
          <a:xfrm>
            <a:off x="3112190" y="1919335"/>
            <a:ext cx="598813" cy="2046083"/>
          </a:xfrm>
          <a:prstGeom prst="rect">
            <a:avLst/>
          </a:prstGeom>
          <a:solidFill>
            <a:srgbClr val="FF0000">
              <a:alpha val="37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7" name="Прямоугольник 6"/>
          <p:cNvSpPr/>
          <p:nvPr/>
        </p:nvSpPr>
        <p:spPr>
          <a:xfrm>
            <a:off x="459851" y="1919335"/>
            <a:ext cx="598813" cy="2046083"/>
          </a:xfrm>
          <a:prstGeom prst="rect">
            <a:avLst/>
          </a:prstGeom>
          <a:solidFill>
            <a:srgbClr val="FF0000">
              <a:alpha val="37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8" name="Прямоугольник 7"/>
          <p:cNvSpPr/>
          <p:nvPr/>
        </p:nvSpPr>
        <p:spPr>
          <a:xfrm>
            <a:off x="0" y="6027003"/>
            <a:ext cx="6862273" cy="830997"/>
          </a:xfrm>
          <a:prstGeom prst="rect">
            <a:avLst/>
          </a:prstGeom>
        </p:spPr>
        <p:txBody>
          <a:bodyPr wrap="square">
            <a:spAutoFit/>
          </a:bodyPr>
          <a:lstStyle/>
          <a:p>
            <a:r>
              <a:rPr lang="en-US" sz="1200" dirty="0"/>
              <a:t>The interdependent “state-impact” indicators shown in the figure are ranked on a five-point scale. In this case, two types of soil standardization are considered: SSF and natural-anthropogenic background (NAB). The SPF includes lands that are not subject to anthropogenic impact, in particular protected areas, which serves as a single “zero” natural reference point.</a:t>
            </a:r>
            <a:endParaRPr lang="ru-RU" sz="1200" dirty="0"/>
          </a:p>
        </p:txBody>
      </p:sp>
      <p:sp>
        <p:nvSpPr>
          <p:cNvPr id="9" name="Номер слайда 8"/>
          <p:cNvSpPr>
            <a:spLocks noGrp="1"/>
          </p:cNvSpPr>
          <p:nvPr>
            <p:ph type="sldNum" sz="quarter" idx="12"/>
          </p:nvPr>
        </p:nvSpPr>
        <p:spPr/>
        <p:txBody>
          <a:bodyPr/>
          <a:lstStyle/>
          <a:p>
            <a:fld id="{4C4E87E8-1CDE-4511-85D2-1907918CAD22}" type="slidenum">
              <a:rPr lang="ru-RU" smtClean="0"/>
              <a:t>31</a:t>
            </a:fld>
            <a:endParaRPr lang="ru-RU" dirty="0"/>
          </a:p>
        </p:txBody>
      </p:sp>
    </p:spTree>
    <p:extLst>
      <p:ext uri="{BB962C8B-B14F-4D97-AF65-F5344CB8AC3E}">
        <p14:creationId xmlns:p14="http://schemas.microsoft.com/office/powerpoint/2010/main" val="2162324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908" y="96960"/>
            <a:ext cx="10515600" cy="1325563"/>
          </a:xfrm>
        </p:spPr>
        <p:txBody>
          <a:bodyPr>
            <a:normAutofit/>
          </a:bodyPr>
          <a:lstStyle/>
          <a:p>
            <a:pPr algn="ctr"/>
            <a:r>
              <a:rPr lang="ru-RU" sz="3200" b="1" dirty="0" smtClean="0"/>
              <a:t>Социально-экономическая оценка земель в рамках их триединого функционирования .</a:t>
            </a:r>
            <a:endParaRPr lang="ru-RU" sz="3200" b="1" dirty="0"/>
          </a:p>
        </p:txBody>
      </p:sp>
      <p:sp>
        <p:nvSpPr>
          <p:cNvPr id="3" name="Объект 2"/>
          <p:cNvSpPr>
            <a:spLocks noGrp="1"/>
          </p:cNvSpPr>
          <p:nvPr>
            <p:ph idx="1"/>
          </p:nvPr>
        </p:nvSpPr>
        <p:spPr>
          <a:xfrm>
            <a:off x="257908" y="1617784"/>
            <a:ext cx="6244004" cy="4831373"/>
          </a:xfrm>
        </p:spPr>
        <p:txBody>
          <a:bodyPr>
            <a:normAutofit/>
          </a:bodyPr>
          <a:lstStyle/>
          <a:p>
            <a:pPr marL="0" indent="0">
              <a:buNone/>
            </a:pPr>
            <a:r>
              <a:rPr lang="ru-RU" sz="1800" dirty="0" smtClean="0"/>
              <a:t> Важным специфическим показателем триединого функционирования земель как самостоятельных компонентов ОС служит характеристика их социально-экономического состояния, связанного с </a:t>
            </a:r>
            <a:r>
              <a:rPr lang="ru-RU" sz="1800" dirty="0" smtClean="0"/>
              <a:t>уровнем природно-ресурсного </a:t>
            </a:r>
            <a:r>
              <a:rPr lang="ru-RU" sz="1800" dirty="0" smtClean="0"/>
              <a:t>и экономического потенциала </a:t>
            </a:r>
            <a:r>
              <a:rPr lang="ru-RU" sz="1800" dirty="0" smtClean="0"/>
              <a:t>территории.</a:t>
            </a:r>
            <a:endParaRPr lang="ru-RU" sz="1800" strike="sngStrike" dirty="0"/>
          </a:p>
        </p:txBody>
      </p:sp>
      <p:sp>
        <p:nvSpPr>
          <p:cNvPr id="4" name="Объект 2"/>
          <p:cNvSpPr txBox="1">
            <a:spLocks/>
          </p:cNvSpPr>
          <p:nvPr/>
        </p:nvSpPr>
        <p:spPr>
          <a:xfrm>
            <a:off x="7272471" y="1567960"/>
            <a:ext cx="4614729" cy="48313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Socio-economic assessment of lands within the framework of their triune functioning</a:t>
            </a:r>
            <a:r>
              <a:rPr lang="en-US" sz="1800" b="1" dirty="0" smtClean="0"/>
              <a:t>.</a:t>
            </a:r>
            <a:endParaRPr lang="ru-RU" sz="1800" b="1" dirty="0" smtClean="0"/>
          </a:p>
          <a:p>
            <a:pPr marL="0" indent="0">
              <a:buNone/>
            </a:pPr>
            <a:endParaRPr lang="ru-RU" sz="1800" dirty="0"/>
          </a:p>
          <a:p>
            <a:pPr marL="0" indent="0">
              <a:buNone/>
            </a:pPr>
            <a:r>
              <a:rPr lang="en-US" sz="1800" dirty="0" smtClean="0"/>
              <a:t>An </a:t>
            </a:r>
            <a:r>
              <a:rPr lang="en-US" sz="1800" dirty="0"/>
              <a:t>important specific indicator of the triune functioning of lands as independent components of the environment is the characteristics of their socio-economic condition, associated with the level of environmental, natural resource and economic potential of the territory, issues of population settlement, as well as the spatial basis for the placement of objects of material culture, including enterprises and organizations of all sectors of folk culture. farms.</a:t>
            </a:r>
          </a:p>
          <a:p>
            <a:pPr marL="0" indent="0">
              <a:buNone/>
            </a:pPr>
            <a:r>
              <a:rPr lang="en-US" sz="1800" dirty="0"/>
              <a:t>To date, our country has not yet developed official methods for a unified assessment of the socio-economic condition and sustainable development of the territory.</a:t>
            </a:r>
            <a:endParaRPr lang="ru-RU" sz="1800" dirty="0"/>
          </a:p>
        </p:txBody>
      </p:sp>
      <p:sp>
        <p:nvSpPr>
          <p:cNvPr id="5" name="Номер слайда 4"/>
          <p:cNvSpPr>
            <a:spLocks noGrp="1"/>
          </p:cNvSpPr>
          <p:nvPr>
            <p:ph type="sldNum" sz="quarter" idx="12"/>
          </p:nvPr>
        </p:nvSpPr>
        <p:spPr/>
        <p:txBody>
          <a:bodyPr/>
          <a:lstStyle/>
          <a:p>
            <a:fld id="{4C4E87E8-1CDE-4511-85D2-1907918CAD22}" type="slidenum">
              <a:rPr lang="ru-RU" smtClean="0"/>
              <a:t>32</a:t>
            </a:fld>
            <a:endParaRPr lang="ru-RU" dirty="0"/>
          </a:p>
        </p:txBody>
      </p:sp>
      <p:pic>
        <p:nvPicPr>
          <p:cNvPr id="6" name="Рисунок 5"/>
          <p:cNvPicPr>
            <a:picLocks noChangeAspect="1"/>
          </p:cNvPicPr>
          <p:nvPr/>
        </p:nvPicPr>
        <p:blipFill>
          <a:blip r:embed="rId2"/>
          <a:stretch>
            <a:fillRect/>
          </a:stretch>
        </p:blipFill>
        <p:spPr>
          <a:xfrm>
            <a:off x="367297" y="3332286"/>
            <a:ext cx="6025225" cy="3389189"/>
          </a:xfrm>
          <a:prstGeom prst="rect">
            <a:avLst/>
          </a:prstGeom>
          <a:ln>
            <a:noFill/>
          </a:ln>
          <a:effectLst>
            <a:softEdge rad="112500"/>
          </a:effectLst>
        </p:spPr>
      </p:pic>
    </p:spTree>
    <p:extLst>
      <p:ext uri="{BB962C8B-B14F-4D97-AF65-F5344CB8AC3E}">
        <p14:creationId xmlns:p14="http://schemas.microsoft.com/office/powerpoint/2010/main" val="30017773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490" y="105959"/>
            <a:ext cx="11317705" cy="939219"/>
          </a:xfrm>
        </p:spPr>
        <p:txBody>
          <a:bodyPr>
            <a:noAutofit/>
          </a:bodyPr>
          <a:lstStyle/>
          <a:p>
            <a:r>
              <a:rPr lang="ru-RU" sz="2800" dirty="0"/>
              <a:t>Эколого-экономические аспекты оценки и регулирования  развития  территорий Тульской и Белгородской областей</a:t>
            </a:r>
            <a:br>
              <a:rPr lang="ru-RU" sz="2800" dirty="0"/>
            </a:br>
            <a:endParaRPr lang="ru-RU" sz="2800" b="1" dirty="0"/>
          </a:p>
        </p:txBody>
      </p:sp>
      <p:sp>
        <p:nvSpPr>
          <p:cNvPr id="3" name="Прямоугольник 2"/>
          <p:cNvSpPr/>
          <p:nvPr/>
        </p:nvSpPr>
        <p:spPr>
          <a:xfrm>
            <a:off x="-228255" y="815858"/>
            <a:ext cx="6096000" cy="923330"/>
          </a:xfrm>
          <a:prstGeom prst="rect">
            <a:avLst/>
          </a:prstGeom>
        </p:spPr>
        <p:txBody>
          <a:bodyPr>
            <a:spAutoFit/>
          </a:bodyPr>
          <a:lstStyle/>
          <a:p>
            <a:pPr algn="ctr"/>
            <a:r>
              <a:rPr lang="ru-RU" b="1" dirty="0">
                <a:latin typeface="Times New Roman" panose="02020603050405020304" pitchFamily="18" charset="0"/>
                <a:ea typeface="Calibri" panose="020F0502020204030204" pitchFamily="34" charset="0"/>
              </a:rPr>
              <a:t>Интегральная оценка социально-экономического состояния муниципальных образований (ИП-интегральный показатель)</a:t>
            </a: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515774910"/>
              </p:ext>
            </p:extLst>
          </p:nvPr>
        </p:nvGraphicFramePr>
        <p:xfrm>
          <a:off x="69490" y="1755077"/>
          <a:ext cx="5934075" cy="3908499"/>
        </p:xfrm>
        <a:graphic>
          <a:graphicData uri="http://schemas.openxmlformats.org/drawingml/2006/table">
            <a:tbl>
              <a:tblPr firstRow="1" firstCol="1" bandRow="1">
                <a:tableStyleId>{5C22544A-7EE6-4342-B048-85BDC9FD1C3A}</a:tableStyleId>
              </a:tblPr>
              <a:tblGrid>
                <a:gridCol w="1526848">
                  <a:extLst>
                    <a:ext uri="{9D8B030D-6E8A-4147-A177-3AD203B41FA5}">
                      <a16:colId xmlns:a16="http://schemas.microsoft.com/office/drawing/2014/main" val="3213057516"/>
                    </a:ext>
                  </a:extLst>
                </a:gridCol>
                <a:gridCol w="1437967">
                  <a:extLst>
                    <a:ext uri="{9D8B030D-6E8A-4147-A177-3AD203B41FA5}">
                      <a16:colId xmlns:a16="http://schemas.microsoft.com/office/drawing/2014/main" val="770164113"/>
                    </a:ext>
                  </a:extLst>
                </a:gridCol>
                <a:gridCol w="1799840">
                  <a:extLst>
                    <a:ext uri="{9D8B030D-6E8A-4147-A177-3AD203B41FA5}">
                      <a16:colId xmlns:a16="http://schemas.microsoft.com/office/drawing/2014/main" val="1375287587"/>
                    </a:ext>
                  </a:extLst>
                </a:gridCol>
                <a:gridCol w="1169420">
                  <a:extLst>
                    <a:ext uri="{9D8B030D-6E8A-4147-A177-3AD203B41FA5}">
                      <a16:colId xmlns:a16="http://schemas.microsoft.com/office/drawing/2014/main" val="904492205"/>
                    </a:ext>
                  </a:extLst>
                </a:gridCol>
              </a:tblGrid>
              <a:tr h="0">
                <a:tc gridSpan="2">
                  <a:txBody>
                    <a:bodyPr/>
                    <a:lstStyle/>
                    <a:p>
                      <a:pPr algn="ctr">
                        <a:lnSpc>
                          <a:spcPct val="107000"/>
                        </a:lnSpc>
                        <a:spcAft>
                          <a:spcPts val="800"/>
                        </a:spcAft>
                      </a:pPr>
                      <a:r>
                        <a:rPr lang="ru-RU" sz="1200" dirty="0">
                          <a:effectLst/>
                        </a:rPr>
                        <a:t>Тульская область</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gridSpan="2">
                  <a:txBody>
                    <a:bodyPr/>
                    <a:lstStyle/>
                    <a:p>
                      <a:pPr algn="ctr">
                        <a:lnSpc>
                          <a:spcPct val="107000"/>
                        </a:lnSpc>
                        <a:spcAft>
                          <a:spcPts val="800"/>
                        </a:spcAft>
                      </a:pPr>
                      <a:r>
                        <a:rPr lang="ru-RU" sz="1200">
                          <a:effectLst/>
                        </a:rPr>
                        <a:t>Белгородская область</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3525438216"/>
                  </a:ext>
                </a:extLst>
              </a:tr>
              <a:tr h="0">
                <a:tc>
                  <a:txBody>
                    <a:bodyPr/>
                    <a:lstStyle/>
                    <a:p>
                      <a:pPr algn="ctr">
                        <a:lnSpc>
                          <a:spcPct val="107000"/>
                        </a:lnSpc>
                        <a:spcAft>
                          <a:spcPts val="800"/>
                        </a:spcAft>
                      </a:pPr>
                      <a:r>
                        <a:rPr lang="ru-RU" sz="1200">
                          <a:effectLst/>
                        </a:rPr>
                        <a:t>Район</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ИП</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a:solidFill>
                            <a:schemeClr val="bg1"/>
                          </a:solidFill>
                          <a:effectLst/>
                        </a:rPr>
                        <a:t>Район</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ИП</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2204574"/>
                  </a:ext>
                </a:extLst>
              </a:tr>
              <a:tr h="0">
                <a:tc>
                  <a:txBody>
                    <a:bodyPr/>
                    <a:lstStyle/>
                    <a:p>
                      <a:pPr algn="ctr">
                        <a:lnSpc>
                          <a:spcPct val="107000"/>
                        </a:lnSpc>
                        <a:spcAft>
                          <a:spcPts val="800"/>
                        </a:spcAft>
                      </a:pPr>
                      <a:r>
                        <a:rPr lang="ru-RU" sz="1200">
                          <a:effectLst/>
                        </a:rPr>
                        <a:t>Веневский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0,6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Вейделевский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9414354"/>
                  </a:ext>
                </a:extLst>
              </a:tr>
              <a:tr h="0">
                <a:tc>
                  <a:txBody>
                    <a:bodyPr/>
                    <a:lstStyle/>
                    <a:p>
                      <a:pPr algn="ctr">
                        <a:lnSpc>
                          <a:spcPct val="107000"/>
                        </a:lnSpc>
                        <a:spcAft>
                          <a:spcPts val="800"/>
                        </a:spcAft>
                      </a:pPr>
                      <a:r>
                        <a:rPr lang="ru-RU" sz="1200">
                          <a:effectLst/>
                        </a:rPr>
                        <a:t>Одоевский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0,7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Ровеньский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825305"/>
                  </a:ext>
                </a:extLst>
              </a:tr>
              <a:tr h="0">
                <a:tc>
                  <a:txBody>
                    <a:bodyPr/>
                    <a:lstStyle/>
                    <a:p>
                      <a:pPr algn="ctr">
                        <a:lnSpc>
                          <a:spcPct val="107000"/>
                        </a:lnSpc>
                        <a:spcAft>
                          <a:spcPts val="800"/>
                        </a:spcAft>
                      </a:pPr>
                      <a:r>
                        <a:rPr lang="ru-RU" sz="1200">
                          <a:effectLst/>
                        </a:rPr>
                        <a:t>Арсеньевский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0,7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Волоконовский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1,8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3511498"/>
                  </a:ext>
                </a:extLst>
              </a:tr>
              <a:tr h="0">
                <a:tc>
                  <a:txBody>
                    <a:bodyPr/>
                    <a:lstStyle/>
                    <a:p>
                      <a:pPr algn="ctr">
                        <a:lnSpc>
                          <a:spcPct val="107000"/>
                        </a:lnSpc>
                        <a:spcAft>
                          <a:spcPts val="800"/>
                        </a:spcAft>
                      </a:pPr>
                      <a:r>
                        <a:rPr lang="ru-RU" sz="1200">
                          <a:effectLst/>
                        </a:rPr>
                        <a:t>Белевский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0,8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Валуйский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dirty="0">
                          <a:effectLst/>
                        </a:rPr>
                        <a:t>1,8</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641701"/>
                  </a:ext>
                </a:extLst>
              </a:tr>
              <a:tr h="0">
                <a:tc>
                  <a:txBody>
                    <a:bodyPr/>
                    <a:lstStyle/>
                    <a:p>
                      <a:pPr algn="ctr">
                        <a:lnSpc>
                          <a:spcPct val="107000"/>
                        </a:lnSpc>
                        <a:spcAft>
                          <a:spcPts val="800"/>
                        </a:spcAft>
                      </a:pPr>
                      <a:r>
                        <a:rPr lang="ru-RU" sz="1200">
                          <a:effectLst/>
                        </a:rPr>
                        <a:t>Тепло-Огаревский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Ракитянский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1,9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3235007"/>
                  </a:ext>
                </a:extLst>
              </a:tr>
              <a:tr h="0">
                <a:tc>
                  <a:txBody>
                    <a:bodyPr/>
                    <a:lstStyle/>
                    <a:p>
                      <a:pPr algn="ctr">
                        <a:lnSpc>
                          <a:spcPct val="107000"/>
                        </a:lnSpc>
                        <a:spcAft>
                          <a:spcPts val="800"/>
                        </a:spcAft>
                      </a:pPr>
                      <a:r>
                        <a:rPr lang="ru-RU" sz="1200">
                          <a:effectLst/>
                        </a:rPr>
                        <a:t>Чернский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Красненский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2002970"/>
                  </a:ext>
                </a:extLst>
              </a:tr>
              <a:tr h="0">
                <a:tc>
                  <a:txBody>
                    <a:bodyPr/>
                    <a:lstStyle/>
                    <a:p>
                      <a:pPr algn="ctr">
                        <a:lnSpc>
                          <a:spcPct val="107000"/>
                        </a:lnSpc>
                        <a:spcAft>
                          <a:spcPts val="800"/>
                        </a:spcAft>
                      </a:pPr>
                      <a:r>
                        <a:rPr lang="ru-RU" sz="1200">
                          <a:effectLst/>
                        </a:rPr>
                        <a:t>Ясногорский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1,3</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Ивнянский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432556"/>
                  </a:ext>
                </a:extLst>
              </a:tr>
              <a:tr h="0">
                <a:tc>
                  <a:txBody>
                    <a:bodyPr/>
                    <a:lstStyle/>
                    <a:p>
                      <a:pPr algn="ctr">
                        <a:lnSpc>
                          <a:spcPct val="107000"/>
                        </a:lnSpc>
                        <a:spcAft>
                          <a:spcPts val="800"/>
                        </a:spcAft>
                      </a:pPr>
                      <a:r>
                        <a:rPr lang="ru-RU" sz="1200">
                          <a:effectLst/>
                        </a:rPr>
                        <a:t>Воловский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1,3</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a:solidFill>
                            <a:schemeClr val="bg1"/>
                          </a:solidFill>
                          <a:effectLst/>
                        </a:rPr>
                        <a:t>Алексеевский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3867951"/>
                  </a:ext>
                </a:extLst>
              </a:tr>
              <a:tr h="0">
                <a:tc>
                  <a:txBody>
                    <a:bodyPr/>
                    <a:lstStyle/>
                    <a:p>
                      <a:pPr algn="ctr">
                        <a:lnSpc>
                          <a:spcPct val="107000"/>
                        </a:lnSpc>
                        <a:spcAft>
                          <a:spcPts val="800"/>
                        </a:spcAft>
                      </a:pPr>
                      <a:r>
                        <a:rPr lang="ru-RU" sz="1200">
                          <a:effectLst/>
                        </a:rPr>
                        <a:t>Плавский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1,3</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Прохоровский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5729397"/>
                  </a:ext>
                </a:extLst>
              </a:tr>
              <a:tr h="0">
                <a:tc>
                  <a:txBody>
                    <a:bodyPr/>
                    <a:lstStyle/>
                    <a:p>
                      <a:pPr algn="ctr">
                        <a:lnSpc>
                          <a:spcPct val="107000"/>
                        </a:lnSpc>
                        <a:spcAft>
                          <a:spcPts val="800"/>
                        </a:spcAft>
                      </a:pPr>
                      <a:r>
                        <a:rPr lang="ru-RU" sz="1200">
                          <a:effectLst/>
                        </a:rPr>
                        <a:t>Дубенский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Чернянский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071355"/>
                  </a:ext>
                </a:extLst>
              </a:tr>
              <a:tr h="0">
                <a:tc>
                  <a:txBody>
                    <a:bodyPr/>
                    <a:lstStyle/>
                    <a:p>
                      <a:pPr algn="ctr">
                        <a:lnSpc>
                          <a:spcPct val="107000"/>
                        </a:lnSpc>
                        <a:spcAft>
                          <a:spcPts val="800"/>
                        </a:spcAft>
                      </a:pPr>
                      <a:r>
                        <a:rPr lang="ru-RU" sz="1200">
                          <a:effectLst/>
                        </a:rPr>
                        <a:t>Куркинский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Краснояружский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0281394"/>
                  </a:ext>
                </a:extLst>
              </a:tr>
              <a:tr h="0">
                <a:tc>
                  <a:txBody>
                    <a:bodyPr/>
                    <a:lstStyle/>
                    <a:p>
                      <a:pPr algn="ctr">
                        <a:lnSpc>
                          <a:spcPct val="107000"/>
                        </a:lnSpc>
                        <a:spcAft>
                          <a:spcPts val="800"/>
                        </a:spcAft>
                      </a:pPr>
                      <a:r>
                        <a:rPr lang="ru-RU" sz="1200">
                          <a:effectLst/>
                        </a:rPr>
                        <a:t>Богородицкий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a:solidFill>
                            <a:schemeClr val="bg1"/>
                          </a:solidFill>
                          <a:effectLst/>
                        </a:rPr>
                        <a:t>Красногвардейский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331241"/>
                  </a:ext>
                </a:extLst>
              </a:tr>
              <a:tr h="0">
                <a:tc>
                  <a:txBody>
                    <a:bodyPr/>
                    <a:lstStyle/>
                    <a:p>
                      <a:pPr algn="ctr">
                        <a:lnSpc>
                          <a:spcPct val="107000"/>
                        </a:lnSpc>
                        <a:spcAft>
                          <a:spcPts val="800"/>
                        </a:spcAft>
                      </a:pPr>
                      <a:r>
                        <a:rPr lang="ru-RU" sz="1200">
                          <a:effectLst/>
                        </a:rPr>
                        <a:t>Заокский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Новооскольский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427655"/>
                  </a:ext>
                </a:extLst>
              </a:tr>
              <a:tr h="0">
                <a:tc>
                  <a:txBody>
                    <a:bodyPr/>
                    <a:lstStyle/>
                    <a:p>
                      <a:pPr algn="ctr">
                        <a:lnSpc>
                          <a:spcPct val="107000"/>
                        </a:lnSpc>
                        <a:spcAft>
                          <a:spcPts val="800"/>
                        </a:spcAft>
                      </a:pPr>
                      <a:r>
                        <a:rPr lang="ru-RU" sz="1200">
                          <a:effectLst/>
                        </a:rPr>
                        <a:t>Кимовский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Яковлевский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044062"/>
                  </a:ext>
                </a:extLst>
              </a:tr>
              <a:tr h="0">
                <a:tc>
                  <a:txBody>
                    <a:bodyPr/>
                    <a:lstStyle/>
                    <a:p>
                      <a:pPr algn="ctr">
                        <a:lnSpc>
                          <a:spcPct val="107000"/>
                        </a:lnSpc>
                        <a:spcAft>
                          <a:spcPts val="800"/>
                        </a:spcAft>
                      </a:pPr>
                      <a:r>
                        <a:rPr lang="ru-RU" sz="1200">
                          <a:effectLst/>
                        </a:rPr>
                        <a:t>Узловский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Корочанский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6521067"/>
                  </a:ext>
                </a:extLst>
              </a:tr>
              <a:tr h="0">
                <a:tc>
                  <a:txBody>
                    <a:bodyPr/>
                    <a:lstStyle/>
                    <a:p>
                      <a:pPr algn="ctr">
                        <a:lnSpc>
                          <a:spcPct val="107000"/>
                        </a:lnSpc>
                        <a:spcAft>
                          <a:spcPts val="800"/>
                        </a:spcAft>
                      </a:pPr>
                      <a:r>
                        <a:rPr lang="ru-RU" sz="1200">
                          <a:effectLst/>
                        </a:rPr>
                        <a:t>Суворовский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Грайворонский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267869"/>
                  </a:ext>
                </a:extLst>
              </a:tr>
              <a:tr h="0">
                <a:tc>
                  <a:txBody>
                    <a:bodyPr/>
                    <a:lstStyle/>
                    <a:p>
                      <a:pPr algn="ctr">
                        <a:lnSpc>
                          <a:spcPct val="107000"/>
                        </a:lnSpc>
                        <a:spcAft>
                          <a:spcPts val="800"/>
                        </a:spcAft>
                      </a:pPr>
                      <a:r>
                        <a:rPr lang="ru-RU" sz="1200">
                          <a:effectLst/>
                        </a:rPr>
                        <a:t>Каменский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Борисовский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8967942"/>
                  </a:ext>
                </a:extLst>
              </a:tr>
              <a:tr h="0">
                <a:tc>
                  <a:txBody>
                    <a:bodyPr/>
                    <a:lstStyle/>
                    <a:p>
                      <a:pPr algn="ctr">
                        <a:lnSpc>
                          <a:spcPct val="107000"/>
                        </a:lnSpc>
                        <a:spcAft>
                          <a:spcPts val="800"/>
                        </a:spcAft>
                      </a:pPr>
                      <a:r>
                        <a:rPr lang="ru-RU" sz="1200">
                          <a:effectLst/>
                        </a:rPr>
                        <a:t>Щекинский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1,9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err="1">
                          <a:solidFill>
                            <a:schemeClr val="bg1"/>
                          </a:solidFill>
                          <a:effectLst/>
                        </a:rPr>
                        <a:t>Шебекинский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a:effectLst/>
                        </a:rPr>
                        <a:t>2,7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41698"/>
                  </a:ext>
                </a:extLst>
              </a:tr>
              <a:tr h="0">
                <a:tc>
                  <a:txBody>
                    <a:bodyPr/>
                    <a:lstStyle/>
                    <a:p>
                      <a:pPr algn="ctr">
                        <a:lnSpc>
                          <a:spcPct val="107000"/>
                        </a:lnSpc>
                        <a:spcAft>
                          <a:spcPts val="800"/>
                        </a:spcAft>
                      </a:pPr>
                      <a:r>
                        <a:rPr lang="ru-RU" sz="1200" dirty="0">
                          <a:effectLst/>
                        </a:rPr>
                        <a:t>Киреевский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a:effectLst/>
                        </a:rPr>
                        <a:t>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u-RU" sz="1200" b="1" dirty="0">
                          <a:solidFill>
                            <a:schemeClr val="bg1"/>
                          </a:solidFill>
                          <a:effectLst/>
                        </a:rPr>
                        <a:t>Белгородский</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ru-RU" sz="1200" dirty="0">
                          <a:effectLst/>
                        </a:rPr>
                        <a:t>4,7</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1073319"/>
                  </a:ext>
                </a:extLst>
              </a:tr>
            </a:tbl>
          </a:graphicData>
        </a:graphic>
      </p:graphicFrame>
      <p:sp>
        <p:nvSpPr>
          <p:cNvPr id="5" name="Прямоугольник 4"/>
          <p:cNvSpPr/>
          <p:nvPr/>
        </p:nvSpPr>
        <p:spPr>
          <a:xfrm>
            <a:off x="6583758" y="861519"/>
            <a:ext cx="4803437" cy="1077218"/>
          </a:xfrm>
          <a:prstGeom prst="rect">
            <a:avLst/>
          </a:prstGeom>
        </p:spPr>
        <p:txBody>
          <a:bodyPr wrap="square">
            <a:spAutoFit/>
          </a:bodyPr>
          <a:lstStyle/>
          <a:p>
            <a:pPr indent="450215" algn="ctr">
              <a:spcAft>
                <a:spcPts val="0"/>
              </a:spcAft>
            </a:pPr>
            <a:r>
              <a:rPr lang="ru-RU" sz="1600" b="1" dirty="0" err="1">
                <a:latin typeface="Times New Roman" panose="02020603050405020304" pitchFamily="18" charset="0"/>
                <a:ea typeface="Calibri" panose="020F0502020204030204" pitchFamily="34" charset="0"/>
              </a:rPr>
              <a:t>Критериальная</a:t>
            </a:r>
            <a:r>
              <a:rPr lang="ru-RU" sz="1600" b="1" dirty="0">
                <a:latin typeface="Times New Roman" panose="02020603050405020304" pitchFamily="18" charset="0"/>
                <a:ea typeface="Calibri" panose="020F0502020204030204" pitchFamily="34" charset="0"/>
              </a:rPr>
              <a:t> таблица для оценки социально-экономического состояния территории муниципального образования (</a:t>
            </a:r>
            <a:r>
              <a:rPr lang="ru-RU" sz="1600" b="1" dirty="0" err="1">
                <a:latin typeface="Times New Roman" panose="02020603050405020304" pitchFamily="18" charset="0"/>
                <a:ea typeface="Calibri" panose="020F0502020204030204" pitchFamily="34" charset="0"/>
              </a:rPr>
              <a:t>Иинтегральный</a:t>
            </a:r>
            <a:r>
              <a:rPr lang="ru-RU" sz="1600" b="1" dirty="0">
                <a:latin typeface="Times New Roman" panose="02020603050405020304" pitchFamily="18" charset="0"/>
                <a:ea typeface="Calibri" panose="020F0502020204030204" pitchFamily="34" charset="0"/>
              </a:rPr>
              <a:t> </a:t>
            </a:r>
            <a:r>
              <a:rPr lang="ru-RU" sz="1600" b="1" dirty="0" smtClean="0">
                <a:latin typeface="Times New Roman" panose="02020603050405020304" pitchFamily="18" charset="0"/>
                <a:ea typeface="Calibri" panose="020F0502020204030204" pitchFamily="34" charset="0"/>
              </a:rPr>
              <a:t>показатель). </a:t>
            </a:r>
            <a:endParaRPr lang="ru-RU" sz="1600" dirty="0">
              <a:latin typeface="Times New Roman" panose="02020603050405020304" pitchFamily="18" charset="0"/>
              <a:ea typeface="Calibri" panose="020F050202020403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00005466"/>
              </p:ext>
            </p:extLst>
          </p:nvPr>
        </p:nvGraphicFramePr>
        <p:xfrm>
          <a:off x="6515392" y="1986404"/>
          <a:ext cx="4803437" cy="1253871"/>
        </p:xfrm>
        <a:graphic>
          <a:graphicData uri="http://schemas.openxmlformats.org/drawingml/2006/table">
            <a:tbl>
              <a:tblPr firstRow="1" firstCol="1" bandRow="1">
                <a:tableStyleId>{5C22544A-7EE6-4342-B048-85BDC9FD1C3A}</a:tableStyleId>
              </a:tblPr>
              <a:tblGrid>
                <a:gridCol w="2887883">
                  <a:extLst>
                    <a:ext uri="{9D8B030D-6E8A-4147-A177-3AD203B41FA5}">
                      <a16:colId xmlns:a16="http://schemas.microsoft.com/office/drawing/2014/main" val="1896484850"/>
                    </a:ext>
                  </a:extLst>
                </a:gridCol>
                <a:gridCol w="1915554">
                  <a:extLst>
                    <a:ext uri="{9D8B030D-6E8A-4147-A177-3AD203B41FA5}">
                      <a16:colId xmlns:a16="http://schemas.microsoft.com/office/drawing/2014/main" val="1611964532"/>
                    </a:ext>
                  </a:extLst>
                </a:gridCol>
              </a:tblGrid>
              <a:tr h="0">
                <a:tc>
                  <a:txBody>
                    <a:bodyPr/>
                    <a:lstStyle/>
                    <a:p>
                      <a:pPr marL="457200" algn="ctr">
                        <a:lnSpc>
                          <a:spcPct val="150000"/>
                        </a:lnSpc>
                        <a:spcAft>
                          <a:spcPts val="0"/>
                        </a:spcAft>
                      </a:pPr>
                      <a:r>
                        <a:rPr lang="ru-RU" sz="1200" dirty="0">
                          <a:effectLst/>
                        </a:rPr>
                        <a:t>Категория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50000"/>
                        </a:lnSpc>
                        <a:spcAft>
                          <a:spcPts val="0"/>
                        </a:spcAft>
                      </a:pPr>
                      <a:r>
                        <a:rPr lang="ru-RU" sz="1200" dirty="0">
                          <a:effectLst/>
                        </a:rPr>
                        <a:t>Значение ИП</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972707"/>
                  </a:ext>
                </a:extLst>
              </a:tr>
              <a:tr h="0">
                <a:tc>
                  <a:txBody>
                    <a:bodyPr/>
                    <a:lstStyle/>
                    <a:p>
                      <a:pPr marL="0" lvl="0" indent="0" algn="l">
                        <a:lnSpc>
                          <a:spcPct val="115000"/>
                        </a:lnSpc>
                        <a:spcAft>
                          <a:spcPts val="0"/>
                        </a:spcAft>
                        <a:buFont typeface="+mj-lt"/>
                        <a:buNone/>
                      </a:pPr>
                      <a:r>
                        <a:rPr lang="ru-RU" sz="1200" b="1" dirty="0">
                          <a:effectLst/>
                        </a:rPr>
                        <a:t>1. Обеспеченные</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l">
                        <a:lnSpc>
                          <a:spcPct val="115000"/>
                        </a:lnSpc>
                        <a:spcAft>
                          <a:spcPts val="0"/>
                        </a:spcAft>
                      </a:pPr>
                      <a:r>
                        <a:rPr lang="ru-RU" sz="1200">
                          <a:effectLst/>
                        </a:rPr>
                        <a:t>4≤ИП≤5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0035053"/>
                  </a:ext>
                </a:extLst>
              </a:tr>
              <a:tr h="0">
                <a:tc>
                  <a:txBody>
                    <a:bodyPr/>
                    <a:lstStyle/>
                    <a:p>
                      <a:pPr marL="0" lvl="0" indent="0" algn="l">
                        <a:lnSpc>
                          <a:spcPct val="115000"/>
                        </a:lnSpc>
                        <a:spcAft>
                          <a:spcPts val="0"/>
                        </a:spcAft>
                        <a:buFont typeface="+mj-lt"/>
                        <a:buNone/>
                      </a:pPr>
                      <a:r>
                        <a:rPr lang="ru-RU" sz="1200" b="1" dirty="0">
                          <a:effectLst/>
                        </a:rPr>
                        <a:t>2. Умеренно обеспеченные</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l">
                        <a:lnSpc>
                          <a:spcPct val="115000"/>
                        </a:lnSpc>
                        <a:spcAft>
                          <a:spcPts val="0"/>
                        </a:spcAft>
                      </a:pPr>
                      <a:r>
                        <a:rPr lang="ru-RU" sz="1200" dirty="0">
                          <a:effectLst/>
                        </a:rPr>
                        <a:t>3≤ИП</a:t>
                      </a:r>
                      <a:r>
                        <a:rPr lang="ru-RU" sz="1200" dirty="0">
                          <a:effectLst/>
                          <a:sym typeface="Symbol" panose="05050102010706020507" pitchFamily="18" charset="2"/>
                        </a:rPr>
                        <a:t></a:t>
                      </a:r>
                      <a:r>
                        <a:rPr lang="ru-RU" sz="1200" dirty="0">
                          <a:effectLst/>
                        </a:rPr>
                        <a:t>4</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1222973"/>
                  </a:ext>
                </a:extLst>
              </a:tr>
              <a:tr h="0">
                <a:tc>
                  <a:txBody>
                    <a:bodyPr/>
                    <a:lstStyle/>
                    <a:p>
                      <a:pPr marL="0" lvl="0" indent="0" algn="l">
                        <a:lnSpc>
                          <a:spcPct val="115000"/>
                        </a:lnSpc>
                        <a:spcAft>
                          <a:spcPts val="0"/>
                        </a:spcAft>
                        <a:buFont typeface="+mj-lt"/>
                        <a:buNone/>
                      </a:pPr>
                      <a:r>
                        <a:rPr lang="ru-RU" sz="1200" b="1" dirty="0">
                          <a:effectLst/>
                        </a:rPr>
                        <a:t>3.Слабо обеспеченные</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l">
                        <a:lnSpc>
                          <a:spcPct val="115000"/>
                        </a:lnSpc>
                        <a:spcAft>
                          <a:spcPts val="0"/>
                        </a:spcAft>
                      </a:pPr>
                      <a:r>
                        <a:rPr lang="ru-RU" sz="1200" dirty="0">
                          <a:effectLst/>
                        </a:rPr>
                        <a:t>2≤ИП</a:t>
                      </a:r>
                      <a:r>
                        <a:rPr lang="ru-RU" sz="1200" dirty="0">
                          <a:effectLst/>
                          <a:sym typeface="Symbol" panose="05050102010706020507" pitchFamily="18" charset="2"/>
                        </a:rPr>
                        <a:t></a:t>
                      </a:r>
                      <a:r>
                        <a:rPr lang="ru-RU" sz="1200" dirty="0">
                          <a:effectLst/>
                        </a:rPr>
                        <a:t>3</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80170"/>
                  </a:ext>
                </a:extLst>
              </a:tr>
              <a:tr h="0">
                <a:tc>
                  <a:txBody>
                    <a:bodyPr/>
                    <a:lstStyle/>
                    <a:p>
                      <a:pPr marL="0" lvl="0" indent="0" algn="l">
                        <a:lnSpc>
                          <a:spcPct val="115000"/>
                        </a:lnSpc>
                        <a:spcAft>
                          <a:spcPts val="0"/>
                        </a:spcAft>
                        <a:buFont typeface="+mj-lt"/>
                        <a:buNone/>
                      </a:pPr>
                      <a:r>
                        <a:rPr lang="ru-RU" sz="1200" b="1" dirty="0">
                          <a:effectLst/>
                          <a:latin typeface="+mn-lt"/>
                          <a:ea typeface="+mn-ea"/>
                          <a:cs typeface="+mn-cs"/>
                        </a:rPr>
                        <a:t>4.</a:t>
                      </a:r>
                      <a:r>
                        <a:rPr lang="ru-RU" sz="1200" b="1" baseline="0" dirty="0">
                          <a:effectLst/>
                          <a:latin typeface="+mn-lt"/>
                          <a:ea typeface="+mn-ea"/>
                          <a:cs typeface="+mn-cs"/>
                        </a:rPr>
                        <a:t> Не обеспеченные</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l">
                        <a:lnSpc>
                          <a:spcPct val="115000"/>
                        </a:lnSpc>
                        <a:spcAft>
                          <a:spcPts val="0"/>
                        </a:spcAft>
                      </a:pPr>
                      <a:r>
                        <a:rPr lang="ru-RU" sz="1200">
                          <a:effectLst/>
                        </a:rPr>
                        <a:t>1≤ИП</a:t>
                      </a:r>
                      <a:r>
                        <a:rPr lang="ru-RU" sz="1200">
                          <a:effectLst/>
                          <a:sym typeface="Symbol" panose="05050102010706020507" pitchFamily="18" charset="2"/>
                        </a:rPr>
                        <a:t></a:t>
                      </a:r>
                      <a:r>
                        <a:rPr lang="ru-RU" sz="12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919240"/>
                  </a:ext>
                </a:extLst>
              </a:tr>
              <a:tr h="215900">
                <a:tc>
                  <a:txBody>
                    <a:bodyPr/>
                    <a:lstStyle/>
                    <a:p>
                      <a:pPr marL="0" lvl="0" indent="0" algn="l">
                        <a:lnSpc>
                          <a:spcPct val="115000"/>
                        </a:lnSpc>
                        <a:spcAft>
                          <a:spcPts val="0"/>
                        </a:spcAft>
                        <a:buFont typeface="+mj-lt"/>
                        <a:buNone/>
                      </a:pPr>
                      <a:r>
                        <a:rPr lang="ru-RU" sz="1200" b="1" dirty="0">
                          <a:effectLst/>
                        </a:rPr>
                        <a:t>5.Критически не обеспеченные</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l">
                        <a:lnSpc>
                          <a:spcPct val="115000"/>
                        </a:lnSpc>
                        <a:spcAft>
                          <a:spcPts val="0"/>
                        </a:spcAft>
                      </a:pPr>
                      <a:r>
                        <a:rPr lang="ru-RU" sz="1200" dirty="0">
                          <a:effectLst/>
                        </a:rPr>
                        <a:t>0≤ИП</a:t>
                      </a:r>
                      <a:r>
                        <a:rPr lang="ru-RU" sz="1200" dirty="0">
                          <a:effectLst/>
                          <a:sym typeface="Symbol" panose="05050102010706020507" pitchFamily="18" charset="2"/>
                        </a:rPr>
                        <a:t></a:t>
                      </a:r>
                      <a:r>
                        <a:rPr lang="ru-RU" sz="1200" dirty="0">
                          <a:effectLst/>
                        </a:rPr>
                        <a:t>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334318"/>
                  </a:ext>
                </a:extLst>
              </a:tr>
            </a:tbl>
          </a:graphicData>
        </a:graphic>
      </p:graphicFrame>
      <p:sp>
        <p:nvSpPr>
          <p:cNvPr id="8" name="Прямоугольник 7"/>
          <p:cNvSpPr/>
          <p:nvPr/>
        </p:nvSpPr>
        <p:spPr>
          <a:xfrm>
            <a:off x="6583758" y="3381935"/>
            <a:ext cx="5095997" cy="1754326"/>
          </a:xfrm>
          <a:prstGeom prst="rect">
            <a:avLst/>
          </a:prstGeom>
        </p:spPr>
        <p:txBody>
          <a:bodyPr wrap="square">
            <a:spAutoFit/>
          </a:bodyPr>
          <a:lstStyle/>
          <a:p>
            <a:r>
              <a:rPr lang="ru-RU" dirty="0"/>
              <a:t>В Белгородской области </a:t>
            </a:r>
            <a:r>
              <a:rPr lang="ru-RU" dirty="0">
                <a:solidFill>
                  <a:srgbClr val="FF0000"/>
                </a:solidFill>
              </a:rPr>
              <a:t>не выявлено </a:t>
            </a:r>
            <a:r>
              <a:rPr lang="ru-RU" dirty="0"/>
              <a:t>ни одного района, который относится к категории критически не обеспеченных.</a:t>
            </a:r>
          </a:p>
          <a:p>
            <a:r>
              <a:rPr lang="ru-RU" dirty="0"/>
              <a:t>В Тульской области ситуация качественно иная, 21% районов попали в категорию критически </a:t>
            </a:r>
            <a:r>
              <a:rPr lang="ru-RU" dirty="0">
                <a:solidFill>
                  <a:srgbClr val="FF0000"/>
                </a:solidFill>
              </a:rPr>
              <a:t>не обеспеченных </a:t>
            </a:r>
          </a:p>
        </p:txBody>
      </p:sp>
      <p:sp>
        <p:nvSpPr>
          <p:cNvPr id="6" name="Прямоугольник 5"/>
          <p:cNvSpPr/>
          <p:nvPr/>
        </p:nvSpPr>
        <p:spPr>
          <a:xfrm>
            <a:off x="0" y="5577032"/>
            <a:ext cx="6596230" cy="1384995"/>
          </a:xfrm>
          <a:prstGeom prst="rect">
            <a:avLst/>
          </a:prstGeom>
        </p:spPr>
        <p:txBody>
          <a:bodyPr wrap="square">
            <a:spAutoFit/>
          </a:bodyPr>
          <a:lstStyle/>
          <a:p>
            <a:r>
              <a:rPr lang="ru-RU" sz="1400" dirty="0"/>
              <a:t>Нами было проведено сравнение развития близких по природно-ресурсным особенностям территорий Тульской и Белгородской областей Российской Федерации [Яковлев и др., 2018].</a:t>
            </a:r>
          </a:p>
          <a:p>
            <a:r>
              <a:rPr lang="ru-RU" sz="1400" dirty="0"/>
              <a:t>Оценка проводилась в рамках пятиуровневой шкалы по критерию обеспеченности экологических и социально-экономических условий на рассматриваемых территориях: </a:t>
            </a:r>
          </a:p>
        </p:txBody>
      </p:sp>
      <p:sp>
        <p:nvSpPr>
          <p:cNvPr id="10" name="Прямоугольник 9"/>
          <p:cNvSpPr/>
          <p:nvPr/>
        </p:nvSpPr>
        <p:spPr>
          <a:xfrm>
            <a:off x="6785360" y="5253467"/>
            <a:ext cx="5038981" cy="1569660"/>
          </a:xfrm>
          <a:prstGeom prst="rect">
            <a:avLst/>
          </a:prstGeom>
        </p:spPr>
        <p:txBody>
          <a:bodyPr wrap="square">
            <a:spAutoFit/>
          </a:bodyPr>
          <a:lstStyle/>
          <a:p>
            <a:r>
              <a:rPr lang="ru-RU" sz="1600" dirty="0"/>
              <a:t>На основании этого примера можно установить, что устойчивое развитие регионов страны базируется не только на природно-ресурсном потенциале административных образований, но и на системе и методах социально-экономического управления конкретной территорией. </a:t>
            </a:r>
          </a:p>
        </p:txBody>
      </p:sp>
      <p:sp>
        <p:nvSpPr>
          <p:cNvPr id="11" name="Номер слайда 10"/>
          <p:cNvSpPr>
            <a:spLocks noGrp="1"/>
          </p:cNvSpPr>
          <p:nvPr>
            <p:ph type="sldNum" sz="quarter" idx="12"/>
          </p:nvPr>
        </p:nvSpPr>
        <p:spPr/>
        <p:txBody>
          <a:bodyPr/>
          <a:lstStyle/>
          <a:p>
            <a:fld id="{4C4E87E8-1CDE-4511-85D2-1907918CAD22}" type="slidenum">
              <a:rPr lang="ru-RU" smtClean="0"/>
              <a:t>33</a:t>
            </a:fld>
            <a:endParaRPr lang="ru-RU" dirty="0"/>
          </a:p>
        </p:txBody>
      </p:sp>
    </p:spTree>
    <p:extLst>
      <p:ext uri="{BB962C8B-B14F-4D97-AF65-F5344CB8AC3E}">
        <p14:creationId xmlns:p14="http://schemas.microsoft.com/office/powerpoint/2010/main" val="3459405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D46C-1D23-8547-BB33-F0756F889247}"/>
              </a:ext>
            </a:extLst>
          </p:cNvPr>
          <p:cNvSpPr>
            <a:spLocks noGrp="1"/>
          </p:cNvSpPr>
          <p:nvPr>
            <p:ph type="title"/>
          </p:nvPr>
        </p:nvSpPr>
        <p:spPr>
          <a:xfrm>
            <a:off x="612519" y="477184"/>
            <a:ext cx="10515600" cy="1554501"/>
          </a:xfrm>
        </p:spPr>
        <p:txBody>
          <a:bodyPr>
            <a:normAutofit fontScale="90000"/>
          </a:bodyPr>
          <a:lstStyle/>
          <a:p>
            <a:r>
              <a:rPr lang="ru-RU" sz="3600" dirty="0" smtClean="0"/>
              <a:t>Социально-экономические аспекты органического земледелия,  </a:t>
            </a:r>
            <a:r>
              <a:rPr lang="ru-RU" sz="3600" dirty="0"/>
              <a:t>как </a:t>
            </a:r>
            <a:r>
              <a:rPr lang="ru-RU" sz="3600" dirty="0" smtClean="0"/>
              <a:t>драйвера развития малого </a:t>
            </a:r>
            <a:r>
              <a:rPr lang="ru-RU" sz="3600" dirty="0"/>
              <a:t>и среднего </a:t>
            </a:r>
            <a:r>
              <a:rPr lang="ru-RU" sz="3600" dirty="0" smtClean="0"/>
              <a:t>предпринимательства, </a:t>
            </a:r>
            <a:r>
              <a:rPr lang="ru-RU" sz="3600" dirty="0"/>
              <a:t>и охрана почв и земель</a:t>
            </a:r>
            <a:endParaRPr lang="x-none" sz="3600" b="1" dirty="0">
              <a:latin typeface="Calibri" pitchFamily="34" charset="0"/>
              <a:cs typeface="Calibri" pitchFamily="34" charset="0"/>
            </a:endParaRPr>
          </a:p>
        </p:txBody>
      </p:sp>
      <p:grpSp>
        <p:nvGrpSpPr>
          <p:cNvPr id="4" name="组合 1">
            <a:extLst>
              <a:ext uri="{FF2B5EF4-FFF2-40B4-BE49-F238E27FC236}">
                <a16:creationId xmlns:a16="http://schemas.microsoft.com/office/drawing/2014/main" id="{2CF13DF9-9D71-FE42-AF70-897C1C1DDA1C}"/>
              </a:ext>
            </a:extLst>
          </p:cNvPr>
          <p:cNvGrpSpPr/>
          <p:nvPr/>
        </p:nvGrpSpPr>
        <p:grpSpPr>
          <a:xfrm>
            <a:off x="4644342" y="2550006"/>
            <a:ext cx="1819380" cy="3776112"/>
            <a:chOff x="4923304" y="1684213"/>
            <a:chExt cx="2229277" cy="4626854"/>
          </a:xfrm>
        </p:grpSpPr>
        <p:sp>
          <p:nvSpPr>
            <p:cNvPr id="5" name="Freeform 4"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71CEFFB3-47C7-9F42-940E-4532F34282FE}"/>
                </a:ext>
              </a:extLst>
            </p:cNvPr>
            <p:cNvSpPr/>
            <p:nvPr/>
          </p:nvSpPr>
          <p:spPr>
            <a:xfrm>
              <a:off x="5793154" y="2315778"/>
              <a:ext cx="973591" cy="486745"/>
            </a:xfrm>
            <a:custGeom>
              <a:avLst/>
              <a:gdLst>
                <a:gd name="connsiteX0" fmla="*/ 0 w 973591"/>
                <a:gd name="connsiteY0" fmla="*/ 0 h 486745"/>
                <a:gd name="connsiteX1" fmla="*/ 973591 w 973591"/>
                <a:gd name="connsiteY1" fmla="*/ 0 h 486745"/>
                <a:gd name="connsiteX2" fmla="*/ 973591 w 973591"/>
                <a:gd name="connsiteY2" fmla="*/ 486745 h 486745"/>
                <a:gd name="connsiteX3" fmla="*/ 0 w 973591"/>
                <a:gd name="connsiteY3" fmla="*/ 486745 h 486745"/>
                <a:gd name="connsiteX4" fmla="*/ 0 w 973591"/>
                <a:gd name="connsiteY4" fmla="*/ 0 h 48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591" h="486745">
                  <a:moveTo>
                    <a:pt x="0" y="0"/>
                  </a:moveTo>
                  <a:lnTo>
                    <a:pt x="973591" y="0"/>
                  </a:lnTo>
                  <a:lnTo>
                    <a:pt x="973591" y="486745"/>
                  </a:lnTo>
                  <a:lnTo>
                    <a:pt x="0" y="486745"/>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kern="1200" dirty="0">
                  <a:solidFill>
                    <a:srgbClr val="595959">
                      <a:hueOff val="0"/>
                      <a:satOff val="0"/>
                      <a:lumOff val="0"/>
                      <a:alphaOff val="0"/>
                    </a:srgbClr>
                  </a:solidFill>
                  <a:latin typeface="Calibri" pitchFamily="34" charset="0"/>
                  <a:ea typeface="inpin heiti" panose="00000500000000000000" pitchFamily="2" charset="-122"/>
                  <a:cs typeface="Calibri" pitchFamily="34" charset="0"/>
                  <a:sym typeface="inpin heiti" panose="00000500000000000000" pitchFamily="2" charset="-122"/>
                </a:rPr>
                <a:t> </a:t>
              </a:r>
            </a:p>
          </p:txBody>
        </p:sp>
        <p:sp>
          <p:nvSpPr>
            <p:cNvPr id="6" name="Freeform 5"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4923B1A9-4BDE-6945-AA3B-2466172733B1}"/>
                </a:ext>
              </a:extLst>
            </p:cNvPr>
            <p:cNvSpPr/>
            <p:nvPr/>
          </p:nvSpPr>
          <p:spPr>
            <a:xfrm>
              <a:off x="5306522" y="3320269"/>
              <a:ext cx="973591" cy="486745"/>
            </a:xfrm>
            <a:custGeom>
              <a:avLst/>
              <a:gdLst>
                <a:gd name="connsiteX0" fmla="*/ 0 w 973591"/>
                <a:gd name="connsiteY0" fmla="*/ 0 h 486745"/>
                <a:gd name="connsiteX1" fmla="*/ 973591 w 973591"/>
                <a:gd name="connsiteY1" fmla="*/ 0 h 486745"/>
                <a:gd name="connsiteX2" fmla="*/ 973591 w 973591"/>
                <a:gd name="connsiteY2" fmla="*/ 486745 h 486745"/>
                <a:gd name="connsiteX3" fmla="*/ 0 w 973591"/>
                <a:gd name="connsiteY3" fmla="*/ 486745 h 486745"/>
                <a:gd name="connsiteX4" fmla="*/ 0 w 973591"/>
                <a:gd name="connsiteY4" fmla="*/ 0 h 48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591" h="486745">
                  <a:moveTo>
                    <a:pt x="0" y="0"/>
                  </a:moveTo>
                  <a:lnTo>
                    <a:pt x="973591" y="0"/>
                  </a:lnTo>
                  <a:lnTo>
                    <a:pt x="973591" y="486745"/>
                  </a:lnTo>
                  <a:lnTo>
                    <a:pt x="0" y="486745"/>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kern="1200" dirty="0">
                  <a:solidFill>
                    <a:srgbClr val="595959">
                      <a:hueOff val="0"/>
                      <a:satOff val="0"/>
                      <a:lumOff val="0"/>
                      <a:alphaOff val="0"/>
                    </a:srgbClr>
                  </a:solidFill>
                  <a:latin typeface="Calibri" pitchFamily="34" charset="0"/>
                  <a:ea typeface="inpin heiti" panose="00000500000000000000" pitchFamily="2" charset="-122"/>
                  <a:cs typeface="Calibri" pitchFamily="34" charset="0"/>
                  <a:sym typeface="inpin heiti" panose="00000500000000000000" pitchFamily="2" charset="-122"/>
                </a:rPr>
                <a:t> </a:t>
              </a:r>
            </a:p>
          </p:txBody>
        </p:sp>
        <p:sp>
          <p:nvSpPr>
            <p:cNvPr id="7" name="Freeform 6"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EC874660-1513-6B4C-A80F-AD05AC09EF91}"/>
                </a:ext>
              </a:extLst>
            </p:cNvPr>
            <p:cNvSpPr/>
            <p:nvPr/>
          </p:nvSpPr>
          <p:spPr>
            <a:xfrm>
              <a:off x="5793154" y="4299283"/>
              <a:ext cx="973591" cy="486745"/>
            </a:xfrm>
            <a:custGeom>
              <a:avLst/>
              <a:gdLst>
                <a:gd name="connsiteX0" fmla="*/ 0 w 973591"/>
                <a:gd name="connsiteY0" fmla="*/ 0 h 486745"/>
                <a:gd name="connsiteX1" fmla="*/ 973591 w 973591"/>
                <a:gd name="connsiteY1" fmla="*/ 0 h 486745"/>
                <a:gd name="connsiteX2" fmla="*/ 973591 w 973591"/>
                <a:gd name="connsiteY2" fmla="*/ 486745 h 486745"/>
                <a:gd name="connsiteX3" fmla="*/ 0 w 973591"/>
                <a:gd name="connsiteY3" fmla="*/ 486745 h 486745"/>
                <a:gd name="connsiteX4" fmla="*/ 0 w 973591"/>
                <a:gd name="connsiteY4" fmla="*/ 0 h 48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591" h="486745">
                  <a:moveTo>
                    <a:pt x="0" y="0"/>
                  </a:moveTo>
                  <a:lnTo>
                    <a:pt x="973591" y="0"/>
                  </a:lnTo>
                  <a:lnTo>
                    <a:pt x="973591" y="486745"/>
                  </a:lnTo>
                  <a:lnTo>
                    <a:pt x="0" y="486745"/>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endParaRPr lang="en-US" sz="3100" b="1" kern="1200">
                <a:solidFill>
                  <a:srgbClr val="595959">
                    <a:hueOff val="0"/>
                    <a:satOff val="0"/>
                    <a:lumOff val="0"/>
                    <a:alphaOff val="0"/>
                  </a:srgb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8" name="Freeform 7"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3508B5E7-F1C4-5840-B4ED-8A32086E06B6}"/>
                </a:ext>
              </a:extLst>
            </p:cNvPr>
            <p:cNvSpPr/>
            <p:nvPr/>
          </p:nvSpPr>
          <p:spPr>
            <a:xfrm>
              <a:off x="5306522" y="5329250"/>
              <a:ext cx="973591" cy="486745"/>
            </a:xfrm>
            <a:custGeom>
              <a:avLst/>
              <a:gdLst>
                <a:gd name="connsiteX0" fmla="*/ 0 w 973591"/>
                <a:gd name="connsiteY0" fmla="*/ 0 h 486745"/>
                <a:gd name="connsiteX1" fmla="*/ 973591 w 973591"/>
                <a:gd name="connsiteY1" fmla="*/ 0 h 486745"/>
                <a:gd name="connsiteX2" fmla="*/ 973591 w 973591"/>
                <a:gd name="connsiteY2" fmla="*/ 486745 h 486745"/>
                <a:gd name="connsiteX3" fmla="*/ 0 w 973591"/>
                <a:gd name="connsiteY3" fmla="*/ 486745 h 486745"/>
                <a:gd name="connsiteX4" fmla="*/ 0 w 973591"/>
                <a:gd name="connsiteY4" fmla="*/ 0 h 48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591" h="486745">
                  <a:moveTo>
                    <a:pt x="0" y="0"/>
                  </a:moveTo>
                  <a:lnTo>
                    <a:pt x="973591" y="0"/>
                  </a:lnTo>
                  <a:lnTo>
                    <a:pt x="973591" y="486745"/>
                  </a:lnTo>
                  <a:lnTo>
                    <a:pt x="0" y="486745"/>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kern="1200" dirty="0">
                  <a:solidFill>
                    <a:srgbClr val="595959">
                      <a:hueOff val="0"/>
                      <a:satOff val="0"/>
                      <a:lumOff val="0"/>
                      <a:alphaOff val="0"/>
                    </a:srgbClr>
                  </a:solidFill>
                  <a:latin typeface="Calibri" pitchFamily="34" charset="0"/>
                  <a:ea typeface="inpin heiti" panose="00000500000000000000" pitchFamily="2" charset="-122"/>
                  <a:cs typeface="Calibri" pitchFamily="34" charset="0"/>
                  <a:sym typeface="inpin heiti" panose="00000500000000000000" pitchFamily="2" charset="-122"/>
                </a:rPr>
                <a:t> </a:t>
              </a:r>
            </a:p>
          </p:txBody>
        </p:sp>
        <p:grpSp>
          <p:nvGrpSpPr>
            <p:cNvPr id="9" name="Group 8"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6078E9E7-6F42-AA41-B27E-49151C597E61}"/>
                </a:ext>
              </a:extLst>
            </p:cNvPr>
            <p:cNvGrpSpPr/>
            <p:nvPr/>
          </p:nvGrpSpPr>
          <p:grpSpPr>
            <a:xfrm>
              <a:off x="5407972" y="3693193"/>
              <a:ext cx="1744609" cy="1744787"/>
              <a:chOff x="5466028" y="3573608"/>
              <a:chExt cx="1744609" cy="1744787"/>
            </a:xfrm>
          </p:grpSpPr>
          <p:sp>
            <p:nvSpPr>
              <p:cNvPr id="19" name="Circular Arrow 18">
                <a:extLst>
                  <a:ext uri="{FF2B5EF4-FFF2-40B4-BE49-F238E27FC236}">
                    <a16:creationId xmlns:a16="http://schemas.microsoft.com/office/drawing/2014/main" id="{5902EFAC-1100-0B4D-B407-081ABAE3A1BA}"/>
                  </a:ext>
                </a:extLst>
              </p:cNvPr>
              <p:cNvSpPr/>
              <p:nvPr/>
            </p:nvSpPr>
            <p:spPr>
              <a:xfrm>
                <a:off x="5466028" y="3573608"/>
                <a:ext cx="1744609" cy="1744787"/>
              </a:xfrm>
              <a:prstGeom prst="circularArrow">
                <a:avLst>
                  <a:gd name="adj1" fmla="val 10980"/>
                  <a:gd name="adj2" fmla="val 1142322"/>
                  <a:gd name="adj3" fmla="val 4500000"/>
                  <a:gd name="adj4" fmla="val 13500000"/>
                  <a:gd name="adj5" fmla="val 12500"/>
                </a:avLst>
              </a:prstGeom>
              <a:solidFill>
                <a:schemeClr val="accent3"/>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zh-CN" altLang="en-US">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20" name="Oval 19">
                <a:extLst>
                  <a:ext uri="{FF2B5EF4-FFF2-40B4-BE49-F238E27FC236}">
                    <a16:creationId xmlns:a16="http://schemas.microsoft.com/office/drawing/2014/main" id="{071EED87-77EF-6F44-B9CE-7EA034B2AE80}"/>
                  </a:ext>
                </a:extLst>
              </p:cNvPr>
              <p:cNvSpPr/>
              <p:nvPr/>
            </p:nvSpPr>
            <p:spPr>
              <a:xfrm>
                <a:off x="6018081" y="4121528"/>
                <a:ext cx="584388" cy="584388"/>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ru-RU" sz="2000" i="0" u="none" strike="noStrike" kern="0" cap="none" spc="0" normalizeH="0" baseline="0" noProof="0" dirty="0" smtClean="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rPr>
                  <a:t>В</a:t>
                </a:r>
                <a:endParaRPr kumimoji="0" lang="en-US" sz="2000" i="0" u="none" strike="noStrike" kern="0" cap="none" spc="0" normalizeH="0" baseline="0" noProof="0" dirty="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endParaRPr>
              </a:p>
            </p:txBody>
          </p:sp>
        </p:grpSp>
        <p:grpSp>
          <p:nvGrpSpPr>
            <p:cNvPr id="10" name="Group 9"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EC07C967-B5E6-C74E-AD2A-BD40C8779A11}"/>
                </a:ext>
              </a:extLst>
            </p:cNvPr>
            <p:cNvGrpSpPr/>
            <p:nvPr/>
          </p:nvGrpSpPr>
          <p:grpSpPr>
            <a:xfrm>
              <a:off x="5047662" y="4811504"/>
              <a:ext cx="1498839" cy="1499563"/>
              <a:chOff x="5105718" y="4691919"/>
              <a:chExt cx="1498839" cy="1499563"/>
            </a:xfrm>
          </p:grpSpPr>
          <p:sp>
            <p:nvSpPr>
              <p:cNvPr id="17" name="Block Arc 16">
                <a:extLst>
                  <a:ext uri="{FF2B5EF4-FFF2-40B4-BE49-F238E27FC236}">
                    <a16:creationId xmlns:a16="http://schemas.microsoft.com/office/drawing/2014/main" id="{08140BC7-A757-D249-BBA3-C76DDE88ECC3}"/>
                  </a:ext>
                </a:extLst>
              </p:cNvPr>
              <p:cNvSpPr/>
              <p:nvPr/>
            </p:nvSpPr>
            <p:spPr>
              <a:xfrm>
                <a:off x="5105718" y="4691919"/>
                <a:ext cx="1498839" cy="1499563"/>
              </a:xfrm>
              <a:prstGeom prst="blockArc">
                <a:avLst>
                  <a:gd name="adj1" fmla="val 0"/>
                  <a:gd name="adj2" fmla="val 18900000"/>
                  <a:gd name="adj3" fmla="val 12740"/>
                </a:avLst>
              </a:prstGeom>
              <a:solidFill>
                <a:schemeClr val="accent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zh-CN" altLang="en-US">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18" name="Oval 17">
                <a:extLst>
                  <a:ext uri="{FF2B5EF4-FFF2-40B4-BE49-F238E27FC236}">
                    <a16:creationId xmlns:a16="http://schemas.microsoft.com/office/drawing/2014/main" id="{86143A44-E28B-A447-93A8-496C9D0434CE}"/>
                  </a:ext>
                </a:extLst>
              </p:cNvPr>
              <p:cNvSpPr/>
              <p:nvPr/>
            </p:nvSpPr>
            <p:spPr>
              <a:xfrm>
                <a:off x="5576543" y="5163711"/>
                <a:ext cx="584388" cy="584388"/>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ru-RU" sz="2000" i="0" u="none" strike="noStrike" kern="0" cap="none" spc="0" normalizeH="0" baseline="0" noProof="0" dirty="0" smtClean="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rPr>
                  <a:t>Г</a:t>
                </a:r>
                <a:endParaRPr kumimoji="0" lang="en-US" sz="2000" i="0" u="none" strike="noStrike" kern="0" cap="none" spc="0" normalizeH="0" baseline="0" noProof="0" dirty="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endParaRPr>
              </a:p>
            </p:txBody>
          </p:sp>
        </p:grpSp>
        <p:grpSp>
          <p:nvGrpSpPr>
            <p:cNvPr id="11" name="Group 10"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BF41C622-7D5B-1F47-A66C-11A27984D68B}"/>
                </a:ext>
              </a:extLst>
            </p:cNvPr>
            <p:cNvGrpSpPr/>
            <p:nvPr/>
          </p:nvGrpSpPr>
          <p:grpSpPr>
            <a:xfrm>
              <a:off x="4923304" y="2686852"/>
              <a:ext cx="1744609" cy="1744787"/>
              <a:chOff x="4981360" y="2567267"/>
              <a:chExt cx="1744609" cy="1744787"/>
            </a:xfrm>
          </p:grpSpPr>
          <p:sp>
            <p:nvSpPr>
              <p:cNvPr id="15" name="Shape 14">
                <a:extLst>
                  <a:ext uri="{FF2B5EF4-FFF2-40B4-BE49-F238E27FC236}">
                    <a16:creationId xmlns:a16="http://schemas.microsoft.com/office/drawing/2014/main" id="{E6D6344C-31DC-3946-8046-46F889444BA7}"/>
                  </a:ext>
                </a:extLst>
              </p:cNvPr>
              <p:cNvSpPr/>
              <p:nvPr/>
            </p:nvSpPr>
            <p:spPr>
              <a:xfrm>
                <a:off x="4981360" y="2567267"/>
                <a:ext cx="1744609" cy="1744787"/>
              </a:xfrm>
              <a:prstGeom prst="leftCircularArrow">
                <a:avLst>
                  <a:gd name="adj1" fmla="val 10980"/>
                  <a:gd name="adj2" fmla="val 1142322"/>
                  <a:gd name="adj3" fmla="val 6300000"/>
                  <a:gd name="adj4" fmla="val 18900000"/>
                  <a:gd name="adj5" fmla="val 12500"/>
                </a:avLst>
              </a:prstGeom>
              <a:solidFill>
                <a:schemeClr val="accent2"/>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zh-CN" altLang="en-US">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16" name="Oval 15">
                <a:extLst>
                  <a:ext uri="{FF2B5EF4-FFF2-40B4-BE49-F238E27FC236}">
                    <a16:creationId xmlns:a16="http://schemas.microsoft.com/office/drawing/2014/main" id="{2BAE6471-CFF3-B945-8CF5-5C02EB1795E7}"/>
                  </a:ext>
                </a:extLst>
              </p:cNvPr>
              <p:cNvSpPr/>
              <p:nvPr/>
            </p:nvSpPr>
            <p:spPr>
              <a:xfrm>
                <a:off x="5576543" y="3163803"/>
                <a:ext cx="584388" cy="58438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ru-RU" sz="2000" i="0" u="none" strike="noStrike" kern="0" cap="none" spc="0" normalizeH="0" baseline="0" noProof="0" dirty="0" smtClean="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rPr>
                  <a:t>Б</a:t>
                </a:r>
                <a:endParaRPr kumimoji="0" lang="en-US" sz="2000" i="0" u="none" strike="noStrike" kern="0" cap="none" spc="0" normalizeH="0" baseline="0" noProof="0" dirty="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endParaRPr>
              </a:p>
            </p:txBody>
          </p:sp>
        </p:grpSp>
        <p:grpSp>
          <p:nvGrpSpPr>
            <p:cNvPr id="12" name="Group 11" descr="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
              <a:extLst>
                <a:ext uri="{FF2B5EF4-FFF2-40B4-BE49-F238E27FC236}">
                  <a16:creationId xmlns:a16="http://schemas.microsoft.com/office/drawing/2014/main" id="{163EDCB4-DCC1-3045-92AB-BF51E47552F4}"/>
                </a:ext>
              </a:extLst>
            </p:cNvPr>
            <p:cNvGrpSpPr/>
            <p:nvPr/>
          </p:nvGrpSpPr>
          <p:grpSpPr>
            <a:xfrm>
              <a:off x="5407972" y="1684213"/>
              <a:ext cx="1744609" cy="1744787"/>
              <a:chOff x="5466028" y="1564628"/>
              <a:chExt cx="1744609" cy="1744787"/>
            </a:xfrm>
          </p:grpSpPr>
          <p:sp>
            <p:nvSpPr>
              <p:cNvPr id="13" name="Circular Arrow 12">
                <a:extLst>
                  <a:ext uri="{FF2B5EF4-FFF2-40B4-BE49-F238E27FC236}">
                    <a16:creationId xmlns:a16="http://schemas.microsoft.com/office/drawing/2014/main" id="{83C2A2E4-05E2-EB4D-8DD5-4DC8E18C862B}"/>
                  </a:ext>
                </a:extLst>
              </p:cNvPr>
              <p:cNvSpPr/>
              <p:nvPr/>
            </p:nvSpPr>
            <p:spPr>
              <a:xfrm>
                <a:off x="5466028" y="1564628"/>
                <a:ext cx="1744609" cy="1744787"/>
              </a:xfrm>
              <a:prstGeom prst="circularArrow">
                <a:avLst>
                  <a:gd name="adj1" fmla="val 10980"/>
                  <a:gd name="adj2" fmla="val 1142322"/>
                  <a:gd name="adj3" fmla="val 4500000"/>
                  <a:gd name="adj4" fmla="val 10800000"/>
                  <a:gd name="adj5" fmla="val 12500"/>
                </a:avLst>
              </a:prstGeom>
              <a:solidFill>
                <a:schemeClr val="accent1"/>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zh-CN" altLang="en-US">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14" name="Oval 13">
                <a:extLst>
                  <a:ext uri="{FF2B5EF4-FFF2-40B4-BE49-F238E27FC236}">
                    <a16:creationId xmlns:a16="http://schemas.microsoft.com/office/drawing/2014/main" id="{C595AE00-7FD9-3E42-893F-83785B60F62B}"/>
                  </a:ext>
                </a:extLst>
              </p:cNvPr>
              <p:cNvSpPr/>
              <p:nvPr/>
            </p:nvSpPr>
            <p:spPr>
              <a:xfrm>
                <a:off x="6050547" y="2147096"/>
                <a:ext cx="584388" cy="584388"/>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id-ID" sz="2000" i="0" u="none" strike="noStrike" kern="0" cap="none" spc="0" normalizeH="0" baseline="0" noProof="0" dirty="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rPr>
                  <a:t>A</a:t>
                </a:r>
                <a:endParaRPr kumimoji="0" lang="en-US" sz="2000" i="0" u="none" strike="noStrike" kern="0" cap="none" spc="0" normalizeH="0" baseline="0" noProof="0" dirty="0">
                  <a:ln>
                    <a:noFill/>
                  </a:ln>
                  <a:solidFill>
                    <a:prstClr val="white"/>
                  </a:solidFill>
                  <a:effectLst/>
                  <a:uLnTx/>
                  <a:uFillTx/>
                  <a:latin typeface="Calibri" pitchFamily="34" charset="0"/>
                  <a:ea typeface="inpin heiti" panose="00000500000000000000" pitchFamily="2" charset="-122"/>
                  <a:cs typeface="Calibri" pitchFamily="34" charset="0"/>
                  <a:sym typeface="inpin heiti" panose="00000500000000000000" pitchFamily="2" charset="-122"/>
                </a:endParaRPr>
              </a:p>
            </p:txBody>
          </p:sp>
        </p:grpSp>
      </p:grpSp>
      <p:sp>
        <p:nvSpPr>
          <p:cNvPr id="33" name="Номер слайда 32"/>
          <p:cNvSpPr>
            <a:spLocks noGrp="1"/>
          </p:cNvSpPr>
          <p:nvPr>
            <p:ph type="sldNum" sz="quarter" idx="12"/>
          </p:nvPr>
        </p:nvSpPr>
        <p:spPr>
          <a:xfrm>
            <a:off x="8993758" y="6311049"/>
            <a:ext cx="2743200" cy="365125"/>
          </a:xfrm>
        </p:spPr>
        <p:txBody>
          <a:bodyPr/>
          <a:lstStyle/>
          <a:p>
            <a:fld id="{8B2AC70D-ECCF-4241-A93A-8AFA3630B14E}" type="slidenum">
              <a:rPr lang="x-none" sz="3600" b="1" smtClean="0">
                <a:latin typeface="Calibri" pitchFamily="34" charset="0"/>
                <a:cs typeface="Calibri" pitchFamily="34" charset="0"/>
              </a:rPr>
              <a:pPr/>
              <a:t>34</a:t>
            </a:fld>
            <a:endParaRPr lang="x-none" sz="3600" b="1" dirty="0">
              <a:latin typeface="Calibri" pitchFamily="34" charset="0"/>
              <a:cs typeface="Calibri" pitchFamily="34" charset="0"/>
            </a:endParaRPr>
          </a:p>
        </p:txBody>
      </p:sp>
      <p:sp>
        <p:nvSpPr>
          <p:cNvPr id="35" name="Прямоугольник 34"/>
          <p:cNvSpPr/>
          <p:nvPr/>
        </p:nvSpPr>
        <p:spPr>
          <a:xfrm>
            <a:off x="6609004" y="2300880"/>
            <a:ext cx="2293577" cy="424732"/>
          </a:xfrm>
          <a:prstGeom prst="rect">
            <a:avLst/>
          </a:prstGeom>
        </p:spPr>
        <p:txBody>
          <a:bodyPr wrap="none">
            <a:spAutoFit/>
          </a:bodyPr>
          <a:lstStyle/>
          <a:p>
            <a:pPr algn="just">
              <a:lnSpc>
                <a:spcPct val="120000"/>
              </a:lnSpc>
            </a:pPr>
            <a:r>
              <a:rPr lang="en-US" altLang="zh-CN"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A</a:t>
            </a:r>
            <a:r>
              <a:rPr lang="ru-RU" altLang="zh-CN"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     </a:t>
            </a:r>
            <a:r>
              <a:rPr lang="ru-RU" altLang="zh-CN" b="1"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Здоровая почва </a:t>
            </a:r>
            <a:endParaRPr lang="zh-CN" altLang="en-US" b="1" dirty="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36" name="Прямоугольник 35"/>
          <p:cNvSpPr/>
          <p:nvPr/>
        </p:nvSpPr>
        <p:spPr>
          <a:xfrm>
            <a:off x="7040225" y="2580526"/>
            <a:ext cx="4403860" cy="769441"/>
          </a:xfrm>
          <a:prstGeom prst="rect">
            <a:avLst/>
          </a:prstGeom>
        </p:spPr>
        <p:txBody>
          <a:bodyPr wrap="square">
            <a:spAutoFit/>
          </a:bodyPr>
          <a:lstStyle/>
          <a:p>
            <a:r>
              <a:rPr lang="ru-RU" altLang="zh-CN" sz="1100" dirty="0" smtClean="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rPr>
              <a:t>почвы, обладающие характерными зональными или интразональными признаками (составом, свойствами, функциональными связями), приобретенными в результате естественного почвообразовательного процесса. </a:t>
            </a:r>
            <a:endParaRPr lang="zh-CN" altLang="en-US" sz="1100" dirty="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37" name="Прямоугольник 36"/>
          <p:cNvSpPr/>
          <p:nvPr/>
        </p:nvSpPr>
        <p:spPr>
          <a:xfrm>
            <a:off x="6609004" y="4189594"/>
            <a:ext cx="3322576" cy="978729"/>
          </a:xfrm>
          <a:prstGeom prst="rect">
            <a:avLst/>
          </a:prstGeom>
        </p:spPr>
        <p:txBody>
          <a:bodyPr wrap="none">
            <a:spAutoFit/>
          </a:bodyPr>
          <a:lstStyle/>
          <a:p>
            <a:pPr algn="just"/>
            <a:r>
              <a:rPr lang="ru-RU" altLang="zh-CN" dirty="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В</a:t>
            </a:r>
            <a:r>
              <a:rPr lang="ru-RU" altLang="zh-CN"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     </a:t>
            </a:r>
            <a:r>
              <a:rPr lang="ru-RU" altLang="zh-CN" b="1"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Безопасная и комфортная </a:t>
            </a:r>
          </a:p>
          <a:p>
            <a:pPr algn="just"/>
            <a:r>
              <a:rPr lang="ru-RU" altLang="zh-CN" b="1"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         среда обитания человека</a:t>
            </a:r>
            <a:endParaRPr lang="zh-CN" altLang="en-US" b="1"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a:p>
            <a:pPr algn="just">
              <a:lnSpc>
                <a:spcPct val="120000"/>
              </a:lnSpc>
            </a:pPr>
            <a:endParaRPr lang="zh-CN" altLang="en-US" b="1" dirty="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38" name="Прямоугольник 37"/>
          <p:cNvSpPr/>
          <p:nvPr/>
        </p:nvSpPr>
        <p:spPr>
          <a:xfrm>
            <a:off x="7070838" y="4826115"/>
            <a:ext cx="4403860" cy="430887"/>
          </a:xfrm>
          <a:prstGeom prst="rect">
            <a:avLst/>
          </a:prstGeom>
        </p:spPr>
        <p:txBody>
          <a:bodyPr wrap="square">
            <a:spAutoFit/>
          </a:bodyPr>
          <a:lstStyle/>
          <a:p>
            <a:pPr algn="just"/>
            <a:r>
              <a:rPr lang="ru-RU" altLang="zh-CN" sz="1100" dirty="0" smtClean="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rPr>
              <a:t>«Комфортная и безопасная среда для жизни» — национальные цели развития Российской Федерации на период до 2030 года</a:t>
            </a:r>
            <a:endParaRPr lang="zh-CN" altLang="en-US" sz="1100" dirty="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39" name="Прямоугольник 38"/>
          <p:cNvSpPr/>
          <p:nvPr/>
        </p:nvSpPr>
        <p:spPr>
          <a:xfrm>
            <a:off x="1364598" y="3261419"/>
            <a:ext cx="3279744" cy="424732"/>
          </a:xfrm>
          <a:prstGeom prst="rect">
            <a:avLst/>
          </a:prstGeom>
        </p:spPr>
        <p:txBody>
          <a:bodyPr wrap="none">
            <a:spAutoFit/>
          </a:bodyPr>
          <a:lstStyle/>
          <a:p>
            <a:pPr algn="r">
              <a:lnSpc>
                <a:spcPct val="120000"/>
              </a:lnSpc>
            </a:pPr>
            <a:r>
              <a:rPr lang="ru-RU" altLang="zh-CN"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Б:      </a:t>
            </a:r>
            <a:r>
              <a:rPr lang="ru-RU" altLang="zh-CN" b="1"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Органическая продукция </a:t>
            </a:r>
            <a:endParaRPr lang="zh-CN" altLang="en-US" b="1" dirty="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40" name="Прямоугольник 39"/>
          <p:cNvSpPr/>
          <p:nvPr/>
        </p:nvSpPr>
        <p:spPr>
          <a:xfrm>
            <a:off x="214439" y="3663965"/>
            <a:ext cx="4403860" cy="938719"/>
          </a:xfrm>
          <a:prstGeom prst="rect">
            <a:avLst/>
          </a:prstGeom>
        </p:spPr>
        <p:txBody>
          <a:bodyPr wrap="square">
            <a:spAutoFit/>
          </a:bodyPr>
          <a:lstStyle/>
          <a:p>
            <a:pPr algn="r"/>
            <a:r>
              <a:rPr lang="ru-RU" altLang="zh-CN" sz="1100" dirty="0" smtClean="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rPr>
              <a:t>Органическим может считаться тот продукт, который получен в результате ведения сертифицированного органического производства и в соответствии со стандартами и правилами. Производство любого органического продукта начинается с сертификации почвы.</a:t>
            </a:r>
            <a:endParaRPr lang="zh-CN" altLang="en-US" sz="1100" dirty="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41" name="Прямоугольник 40"/>
          <p:cNvSpPr/>
          <p:nvPr/>
        </p:nvSpPr>
        <p:spPr>
          <a:xfrm>
            <a:off x="891001" y="5122282"/>
            <a:ext cx="3737049" cy="424732"/>
          </a:xfrm>
          <a:prstGeom prst="rect">
            <a:avLst/>
          </a:prstGeom>
        </p:spPr>
        <p:txBody>
          <a:bodyPr wrap="none">
            <a:spAutoFit/>
          </a:bodyPr>
          <a:lstStyle/>
          <a:p>
            <a:pPr algn="r">
              <a:lnSpc>
                <a:spcPct val="120000"/>
              </a:lnSpc>
            </a:pPr>
            <a:r>
              <a:rPr lang="ru-RU" altLang="zh-CN"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Г:       </a:t>
            </a:r>
            <a:r>
              <a:rPr lang="ru-RU" altLang="zh-CN" b="1" dirty="0" smtClean="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rPr>
              <a:t>Качество окружающей среды</a:t>
            </a:r>
            <a:endParaRPr lang="zh-CN" altLang="en-US" b="1" dirty="0">
              <a:solidFill>
                <a:schemeClr val="tx1">
                  <a:lumMod val="65000"/>
                  <a:lumOff val="35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
        <p:nvSpPr>
          <p:cNvPr id="42" name="Прямоугольник 41"/>
          <p:cNvSpPr/>
          <p:nvPr/>
        </p:nvSpPr>
        <p:spPr>
          <a:xfrm>
            <a:off x="198147" y="5524828"/>
            <a:ext cx="4403860" cy="938719"/>
          </a:xfrm>
          <a:prstGeom prst="rect">
            <a:avLst/>
          </a:prstGeom>
        </p:spPr>
        <p:txBody>
          <a:bodyPr wrap="square">
            <a:spAutoFit/>
          </a:bodyPr>
          <a:lstStyle/>
          <a:p>
            <a:pPr algn="r"/>
            <a:r>
              <a:rPr lang="ru-RU" altLang="zh-CN" sz="1100" dirty="0" smtClean="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rPr>
              <a:t>Качество окружающей среды, представляющей совокупность компонентов природной среды, природных и природно-антропогенных объектов, является одним из важнейших факторов, которые определяют условия жизнедеятельности человека и других живых организмов.</a:t>
            </a:r>
            <a:endParaRPr lang="zh-CN" altLang="en-US" sz="1100" dirty="0">
              <a:solidFill>
                <a:schemeClr val="tx1">
                  <a:lumMod val="50000"/>
                  <a:lumOff val="50000"/>
                </a:schemeClr>
              </a:solidFill>
              <a:latin typeface="Calibri" pitchFamily="34" charset="0"/>
              <a:ea typeface="inpin heiti" panose="00000500000000000000" pitchFamily="2" charset="-122"/>
              <a:cs typeface="Calibri" pitchFamily="34" charset="0"/>
              <a:sym typeface="inpin heiti" panose="00000500000000000000" pitchFamily="2" charset="-122"/>
            </a:endParaRPr>
          </a:p>
        </p:txBody>
      </p:sp>
    </p:spTree>
    <p:extLst>
      <p:ext uri="{BB962C8B-B14F-4D97-AF65-F5344CB8AC3E}">
        <p14:creationId xmlns:p14="http://schemas.microsoft.com/office/powerpoint/2010/main" val="4087942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631" y="-80352"/>
            <a:ext cx="10515600" cy="1325563"/>
          </a:xfrm>
        </p:spPr>
        <p:txBody>
          <a:bodyPr/>
          <a:lstStyle/>
          <a:p>
            <a:r>
              <a:rPr lang="ru-RU" dirty="0" smtClean="0"/>
              <a:t>Заключение</a:t>
            </a:r>
            <a:endParaRPr lang="ru-RU" dirty="0"/>
          </a:p>
        </p:txBody>
      </p:sp>
      <p:sp>
        <p:nvSpPr>
          <p:cNvPr id="3" name="Объект 2"/>
          <p:cNvSpPr>
            <a:spLocks noGrp="1"/>
          </p:cNvSpPr>
          <p:nvPr>
            <p:ph idx="1"/>
          </p:nvPr>
        </p:nvSpPr>
        <p:spPr>
          <a:xfrm>
            <a:off x="588107" y="1082431"/>
            <a:ext cx="6489701" cy="5568950"/>
          </a:xfrm>
        </p:spPr>
        <p:txBody>
          <a:bodyPr>
            <a:noAutofit/>
          </a:bodyPr>
          <a:lstStyle/>
          <a:p>
            <a:pPr marL="0" indent="0">
              <a:buNone/>
            </a:pPr>
            <a:r>
              <a:rPr lang="ru-RU" sz="1800" b="1" dirty="0" smtClean="0"/>
              <a:t>В заключение необходимо сказать что развитие законодательства в области охраны почв и земель в РФ предполагает дальнейшее расширение компетенций и функций в указанном направлении.</a:t>
            </a:r>
          </a:p>
          <a:p>
            <a:pPr marL="0" indent="0">
              <a:buNone/>
            </a:pPr>
            <a:r>
              <a:rPr lang="ru-RU" sz="1800" dirty="0" smtClean="0"/>
              <a:t> Так в первых статьях базовых законов, связанных с регулированием качества почв и земель (ФЗ 7 , Земельный кодекс) указывается на совершенствование системы триединого экологического функционирования почв и земель, представленного экологической (природной), природно-антропогенной (ресурсной) и социально- экономической составляющими.</a:t>
            </a:r>
          </a:p>
          <a:p>
            <a:pPr marL="0" indent="0">
              <a:buNone/>
            </a:pPr>
            <a:r>
              <a:rPr lang="ru-RU" sz="1800" dirty="0" smtClean="0"/>
              <a:t>Примером такого развития служат положения современных нормативно-методических документов, в частности:</a:t>
            </a:r>
          </a:p>
          <a:p>
            <a:pPr marL="0" indent="0">
              <a:buNone/>
            </a:pPr>
            <a:r>
              <a:rPr lang="ru-RU" sz="1800" dirty="0" smtClean="0"/>
              <a:t> - реализация ППРФ 149 с позиции экологического нормирования, эталонирования и зонирования природно- антропогенных территорий (ЕПФ, ПАФ, ПЗЗ и др.);</a:t>
            </a:r>
          </a:p>
          <a:p>
            <a:pPr marL="0" indent="0">
              <a:buNone/>
            </a:pPr>
            <a:r>
              <a:rPr lang="ru-RU" sz="1800" dirty="0" smtClean="0"/>
              <a:t>- относительно рекультивации и консервации земель ППРФ 800 и готовящихся в Правительстве РФ проектов правил рекультивации земель и других документов. </a:t>
            </a:r>
          </a:p>
        </p:txBody>
      </p:sp>
      <p:sp>
        <p:nvSpPr>
          <p:cNvPr id="4" name="Прямоугольник 3"/>
          <p:cNvSpPr/>
          <p:nvPr/>
        </p:nvSpPr>
        <p:spPr>
          <a:xfrm>
            <a:off x="7328731" y="77715"/>
            <a:ext cx="4731189" cy="7571303"/>
          </a:xfrm>
          <a:prstGeom prst="rect">
            <a:avLst/>
          </a:prstGeom>
        </p:spPr>
        <p:txBody>
          <a:bodyPr wrap="square">
            <a:spAutoFit/>
          </a:bodyPr>
          <a:lstStyle/>
          <a:p>
            <a:r>
              <a:rPr lang="en-US" b="1" dirty="0"/>
              <a:t>Bottom </a:t>
            </a:r>
            <a:r>
              <a:rPr lang="en-US" b="1" dirty="0" smtClean="0"/>
              <a:t>line</a:t>
            </a:r>
            <a:endParaRPr lang="ru-RU" b="1" dirty="0" smtClean="0"/>
          </a:p>
          <a:p>
            <a:endParaRPr lang="ru-RU" b="1" dirty="0"/>
          </a:p>
          <a:p>
            <a:r>
              <a:rPr lang="en-US" dirty="0"/>
              <a:t>In conclusion, it must be said that the development of legislation in the field of soil and land protection in the Russian Federation implies a further expansion of competencies and functions in this direction. Thus, the first articles of the basic laws related to the regulation of the quality of soils and lands (Federal Law 7, Land Code) indicate the improvement of the system of the triune ecological functioning of soils and lands, represented by ecological (natural), natural-anthropogenic (resource) and socio-economic components.</a:t>
            </a:r>
          </a:p>
          <a:p>
            <a:r>
              <a:rPr lang="en-US" dirty="0"/>
              <a:t>An example of such development is the provisions of modern regulatory and methodological documents, in particular: PPRF 149 from the standpoint of environmental regulation, standardization and zoning of natural and anthropogenic territories (SPF, PAF, PZZ, etc.); regarding land reclamation and conservation PPRF 800 and draft rules for land reclamation and other documents being prepared by the government.</a:t>
            </a:r>
            <a:endParaRPr lang="ru-RU" dirty="0" smtClean="0"/>
          </a:p>
          <a:p>
            <a:endParaRPr lang="ru-RU" dirty="0"/>
          </a:p>
          <a:p>
            <a:endParaRPr lang="ru-RU" dirty="0"/>
          </a:p>
        </p:txBody>
      </p:sp>
      <p:sp>
        <p:nvSpPr>
          <p:cNvPr id="5" name="Номер слайда 4"/>
          <p:cNvSpPr>
            <a:spLocks noGrp="1"/>
          </p:cNvSpPr>
          <p:nvPr>
            <p:ph type="sldNum" sz="quarter" idx="12"/>
          </p:nvPr>
        </p:nvSpPr>
        <p:spPr/>
        <p:txBody>
          <a:bodyPr/>
          <a:lstStyle/>
          <a:p>
            <a:fld id="{4C4E87E8-1CDE-4511-85D2-1907918CAD22}" type="slidenum">
              <a:rPr lang="ru-RU" smtClean="0"/>
              <a:t>35</a:t>
            </a:fld>
            <a:endParaRPr lang="ru-RU" dirty="0"/>
          </a:p>
        </p:txBody>
      </p:sp>
    </p:spTree>
    <p:extLst>
      <p:ext uri="{BB962C8B-B14F-4D97-AF65-F5344CB8AC3E}">
        <p14:creationId xmlns:p14="http://schemas.microsoft.com/office/powerpoint/2010/main" val="20658966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5890" y="-311088"/>
            <a:ext cx="10515600" cy="1325563"/>
          </a:xfrm>
        </p:spPr>
        <p:txBody>
          <a:bodyPr/>
          <a:lstStyle/>
          <a:p>
            <a:r>
              <a:rPr lang="ru-RU" dirty="0"/>
              <a:t>Заключение</a:t>
            </a:r>
            <a:endParaRPr lang="ru-RU" dirty="0"/>
          </a:p>
        </p:txBody>
      </p:sp>
      <p:sp>
        <p:nvSpPr>
          <p:cNvPr id="3" name="Объект 2"/>
          <p:cNvSpPr>
            <a:spLocks noGrp="1"/>
          </p:cNvSpPr>
          <p:nvPr>
            <p:ph idx="1"/>
          </p:nvPr>
        </p:nvSpPr>
        <p:spPr>
          <a:xfrm>
            <a:off x="119641" y="612413"/>
            <a:ext cx="7016097" cy="5568950"/>
          </a:xfrm>
        </p:spPr>
        <p:txBody>
          <a:bodyPr>
            <a:noAutofit/>
          </a:bodyPr>
          <a:lstStyle/>
          <a:p>
            <a:pPr marL="0" indent="0">
              <a:buNone/>
            </a:pPr>
            <a:r>
              <a:rPr lang="ru-RU" sz="1800" b="1" dirty="0" smtClean="0"/>
              <a:t>В качестве пожеланий в отношении развития нормативной базы охраны почв и земель необходимо отметить</a:t>
            </a:r>
            <a:r>
              <a:rPr lang="ru-RU" sz="1800" dirty="0" smtClean="0"/>
              <a:t>:</a:t>
            </a:r>
          </a:p>
          <a:p>
            <a:pPr marL="0" indent="0">
              <a:buNone/>
            </a:pPr>
            <a:r>
              <a:rPr lang="ru-RU" sz="1800" dirty="0" smtClean="0"/>
              <a:t>-что  с целью гармонизации системы охраны почв и земель настоятельно требуется принятие федерального и соответствующих региональных законов </a:t>
            </a:r>
            <a:r>
              <a:rPr lang="ru-RU" sz="1800" b="1" dirty="0" smtClean="0"/>
              <a:t>«О почвах» </a:t>
            </a:r>
          </a:p>
          <a:p>
            <a:pPr marL="0" indent="0">
              <a:buNone/>
            </a:pPr>
            <a:r>
              <a:rPr lang="ru-RU" sz="1800" dirty="0" smtClean="0"/>
              <a:t>-  </a:t>
            </a:r>
            <a:r>
              <a:rPr lang="ru-RU" sz="1800" dirty="0"/>
              <a:t>н</a:t>
            </a:r>
            <a:r>
              <a:rPr lang="ru-RU" sz="1800" dirty="0" smtClean="0"/>
              <a:t>еобходимо усиление акцента в области  правого регулирования функционирования природных комплексов земельных образований (земельных участков), как «арены» взаимодействия природы и человека с учетом  прямой-обратной связи почв и земель  с сопредельными средами. </a:t>
            </a:r>
          </a:p>
          <a:p>
            <a:pPr>
              <a:buFontTx/>
              <a:buChar char="-"/>
            </a:pPr>
            <a:r>
              <a:rPr lang="ru-RU" sz="1800" dirty="0" smtClean="0"/>
              <a:t>повышение ответственность землепользователей за поддержание устойчивого экологического состояния и экологическое функционирование  используемых им объектов ОС. Ведение системы экологической паспортизации земельных участков.</a:t>
            </a:r>
          </a:p>
          <a:p>
            <a:pPr marL="0" indent="0">
              <a:buNone/>
            </a:pPr>
            <a:r>
              <a:rPr lang="ru-RU" sz="1800" dirty="0" smtClean="0"/>
              <a:t> Важно отметить, что  указанные направления вполне соответствует развивающемуся в настоящее в время в Мире </a:t>
            </a:r>
            <a:r>
              <a:rPr lang="ru-RU" sz="1800" dirty="0" err="1" smtClean="0"/>
              <a:t>экосистемному</a:t>
            </a:r>
            <a:r>
              <a:rPr lang="ru-RU" sz="1800" dirty="0" smtClean="0"/>
              <a:t> подходу, сутью которого заключается в совершенствовании комплексной экологической оценки, нормировании и управлении природным комплексом земель различного хозяйственного назначения с целью поддержания устойчивого функционирования природных, природно-антропогенных и социально-экономических систем. </a:t>
            </a:r>
            <a:endParaRPr lang="ru-RU" sz="1800" dirty="0"/>
          </a:p>
        </p:txBody>
      </p:sp>
      <p:sp>
        <p:nvSpPr>
          <p:cNvPr id="4" name="Прямоугольник 3"/>
          <p:cNvSpPr/>
          <p:nvPr/>
        </p:nvSpPr>
        <p:spPr>
          <a:xfrm>
            <a:off x="7223759" y="467359"/>
            <a:ext cx="4836161" cy="6740307"/>
          </a:xfrm>
          <a:prstGeom prst="rect">
            <a:avLst/>
          </a:prstGeom>
        </p:spPr>
        <p:txBody>
          <a:bodyPr wrap="square">
            <a:spAutoFit/>
          </a:bodyPr>
          <a:lstStyle/>
          <a:p>
            <a:r>
              <a:rPr lang="en-US" sz="1600" b="1" dirty="0"/>
              <a:t>Bottom </a:t>
            </a:r>
            <a:r>
              <a:rPr lang="en-US" sz="1600" b="1" dirty="0" smtClean="0"/>
              <a:t>line</a:t>
            </a:r>
            <a:endParaRPr lang="ru-RU" sz="1600" b="1" dirty="0" smtClean="0"/>
          </a:p>
          <a:p>
            <a:r>
              <a:rPr lang="en-US" sz="1600" b="1" dirty="0"/>
              <a:t>As wishes regarding the development of the regulatory framework for soil and land protection, it should be noted: in order to harmonize the system of soil and land protection, the adoption of federal and relevant regional laws “On Soils” is urgently required - strengthening the emphasis in the field of ecosystem legal regulation of the functioning of natural complexes of land formations (land plots) ), as “arenas” of interaction between nature and man, taking into account their direct-feedback relationship with adjacent</a:t>
            </a:r>
          </a:p>
          <a:p>
            <a:r>
              <a:rPr lang="en-US" sz="1600" b="1" dirty="0"/>
              <a:t>Wednesdays. Increasing the responsibility of land users for maintaining a sustainable ecological state and environmental</a:t>
            </a:r>
          </a:p>
          <a:p>
            <a:r>
              <a:rPr lang="en-US" sz="1600" b="1" dirty="0"/>
              <a:t>functioning and the territories it uses. Maintaining a system of environmental certification of land plots. It should be noted that this direction is fully consistent with the ecosystem approach currently developing in the world, the essence of which is to improve the comprehensive environmental assessment, standardization and management of the natural complex of lands for various economic purposes in order to maintain the sustainable functioning of natural, natural-anthropogenic and social economically x systems.</a:t>
            </a:r>
            <a:endParaRPr lang="ru-RU" sz="1600" dirty="0"/>
          </a:p>
          <a:p>
            <a:endParaRPr lang="ru-RU" sz="1600" dirty="0"/>
          </a:p>
        </p:txBody>
      </p:sp>
      <p:sp>
        <p:nvSpPr>
          <p:cNvPr id="5" name="Номер слайда 4"/>
          <p:cNvSpPr>
            <a:spLocks noGrp="1"/>
          </p:cNvSpPr>
          <p:nvPr>
            <p:ph type="sldNum" sz="quarter" idx="12"/>
          </p:nvPr>
        </p:nvSpPr>
        <p:spPr/>
        <p:txBody>
          <a:bodyPr/>
          <a:lstStyle/>
          <a:p>
            <a:fld id="{4C4E87E8-1CDE-4511-85D2-1907918CAD22}" type="slidenum">
              <a:rPr lang="ru-RU" smtClean="0"/>
              <a:t>36</a:t>
            </a:fld>
            <a:endParaRPr lang="ru-RU" dirty="0"/>
          </a:p>
        </p:txBody>
      </p:sp>
    </p:spTree>
    <p:extLst>
      <p:ext uri="{BB962C8B-B14F-4D97-AF65-F5344CB8AC3E}">
        <p14:creationId xmlns:p14="http://schemas.microsoft.com/office/powerpoint/2010/main" val="1960038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3483" y="905853"/>
            <a:ext cx="4700187" cy="5033473"/>
          </a:xfrm>
        </p:spPr>
        <p:txBody>
          <a:bodyPr>
            <a:normAutofit/>
          </a:bodyPr>
          <a:lstStyle/>
          <a:p>
            <a:pPr marL="0" indent="0">
              <a:buNone/>
            </a:pPr>
            <a:r>
              <a:rPr lang="ru-RU" sz="1800" dirty="0" smtClean="0"/>
              <a:t>В то же время в современной практике землепользования мы, к сожалению, наблюдаем перевернутую картину, где ресурсно-имущественная составляющая земель находится на первом, а экологическая – на последнем месте или вовсе не учитывается. </a:t>
            </a:r>
          </a:p>
          <a:p>
            <a:endParaRPr lang="ru-RU" dirty="0"/>
          </a:p>
        </p:txBody>
      </p:sp>
      <p:sp>
        <p:nvSpPr>
          <p:cNvPr id="4" name="Объект 2"/>
          <p:cNvSpPr txBox="1">
            <a:spLocks/>
          </p:cNvSpPr>
          <p:nvPr/>
        </p:nvSpPr>
        <p:spPr>
          <a:xfrm>
            <a:off x="6776815" y="905854"/>
            <a:ext cx="4823170" cy="4760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t>At </a:t>
            </a:r>
            <a:r>
              <a:rPr lang="en-US" sz="1800" dirty="0"/>
              <a:t>the same time, in modern land use practice, we, unfortunately, see an inverted picture, where the resource and property component of land is in the first place, and the environmental component is in last place or is not taken into account at all.</a:t>
            </a:r>
            <a:endParaRPr lang="ru-RU" sz="1800" dirty="0"/>
          </a:p>
        </p:txBody>
      </p:sp>
      <p:sp>
        <p:nvSpPr>
          <p:cNvPr id="2" name="Номер слайда 1"/>
          <p:cNvSpPr>
            <a:spLocks noGrp="1"/>
          </p:cNvSpPr>
          <p:nvPr>
            <p:ph type="sldNum" sz="quarter" idx="12"/>
          </p:nvPr>
        </p:nvSpPr>
        <p:spPr/>
        <p:txBody>
          <a:bodyPr/>
          <a:lstStyle/>
          <a:p>
            <a:fld id="{4C4E87E8-1CDE-4511-85D2-1907918CAD22}" type="slidenum">
              <a:rPr lang="ru-RU" smtClean="0"/>
              <a:t>4</a:t>
            </a:fld>
            <a:endParaRPr lang="ru-RU" dirty="0"/>
          </a:p>
        </p:txBody>
      </p:sp>
      <p:pic>
        <p:nvPicPr>
          <p:cNvPr id="5" name="Рисунок 4"/>
          <p:cNvPicPr>
            <a:picLocks noChangeAspect="1"/>
          </p:cNvPicPr>
          <p:nvPr/>
        </p:nvPicPr>
        <p:blipFill>
          <a:blip r:embed="rId2"/>
          <a:stretch>
            <a:fillRect/>
          </a:stretch>
        </p:blipFill>
        <p:spPr>
          <a:xfrm>
            <a:off x="4072668" y="4607169"/>
            <a:ext cx="3006116" cy="2031633"/>
          </a:xfrm>
          <a:prstGeom prst="rect">
            <a:avLst/>
          </a:prstGeom>
        </p:spPr>
      </p:pic>
      <p:sp>
        <p:nvSpPr>
          <p:cNvPr id="6" name="Прямоугольник 5"/>
          <p:cNvSpPr/>
          <p:nvPr/>
        </p:nvSpPr>
        <p:spPr>
          <a:xfrm>
            <a:off x="3938954" y="4509477"/>
            <a:ext cx="3227754" cy="225473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887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20758" y="4293027"/>
            <a:ext cx="6171242" cy="1325563"/>
          </a:xfrm>
        </p:spPr>
        <p:txBody>
          <a:bodyPr>
            <a:normAutofit/>
          </a:bodyPr>
          <a:lstStyle/>
          <a:p>
            <a:r>
              <a:rPr lang="en-US" sz="2000" dirty="0" smtClean="0"/>
              <a:t>Different interpretations of the concepts of soil and land degradation and the boundaries of their distribution</a:t>
            </a:r>
            <a:endParaRPr lang="ru-RU" sz="2000" dirty="0"/>
          </a:p>
        </p:txBody>
      </p:sp>
      <p:sp>
        <p:nvSpPr>
          <p:cNvPr id="3" name="Объект 2"/>
          <p:cNvSpPr>
            <a:spLocks noGrp="1"/>
          </p:cNvSpPr>
          <p:nvPr>
            <p:ph idx="1"/>
          </p:nvPr>
        </p:nvSpPr>
        <p:spPr>
          <a:xfrm>
            <a:off x="495656" y="1580785"/>
            <a:ext cx="5811140" cy="3505566"/>
          </a:xfrm>
        </p:spPr>
        <p:txBody>
          <a:bodyPr>
            <a:normAutofit/>
          </a:bodyPr>
          <a:lstStyle/>
          <a:p>
            <a:pPr marL="0" indent="0">
              <a:buNone/>
            </a:pPr>
            <a:r>
              <a:rPr lang="ru-RU" sz="1800" dirty="0" smtClean="0"/>
              <a:t>В существующей нормативно-правовой и методической документации присутствуют разночтения понятий деградации почв и земель,  подходов к оценке и нормированию экологического состояния почв и земель, и др. </a:t>
            </a:r>
          </a:p>
          <a:p>
            <a:pPr marL="0" indent="0">
              <a:buNone/>
            </a:pPr>
            <a:r>
              <a:rPr lang="ru-RU" sz="1800" dirty="0" err="1" smtClean="0"/>
              <a:t>Hапример</a:t>
            </a:r>
            <a:r>
              <a:rPr lang="ru-RU" sz="1800" dirty="0" smtClean="0"/>
              <a:t>, для юристов и практиков/управленцев важно твердое представление о границах распространения почв и земель как самостоятельного объекта права, а также о количественной и качественной характеристике их экологических функций, правилах экологической оценки, нормирования и контроля</a:t>
            </a:r>
          </a:p>
          <a:p>
            <a:endParaRPr lang="ru-RU" sz="1800" dirty="0"/>
          </a:p>
        </p:txBody>
      </p:sp>
      <p:sp>
        <p:nvSpPr>
          <p:cNvPr id="4" name="Объект 2"/>
          <p:cNvSpPr txBox="1">
            <a:spLocks/>
          </p:cNvSpPr>
          <p:nvPr/>
        </p:nvSpPr>
        <p:spPr>
          <a:xfrm>
            <a:off x="6674265" y="1580784"/>
            <a:ext cx="5026831" cy="3375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In the existing regulatory, legal and methodological documentation there are discrepancies in the concepts of soil and land degradation, approaches to assessing and regulating the ecological state of soils and lands, etc.</a:t>
            </a:r>
          </a:p>
          <a:p>
            <a:pPr marL="0" indent="0">
              <a:buNone/>
            </a:pPr>
            <a:r>
              <a:rPr lang="en-US" sz="1600" dirty="0"/>
              <a:t>For example, for lawyers and practitioners/managers, it is important to have a firm understanding of the boundaries of the distribution of soils and lands as an independent object of law, as well as the quantitative and qualitative characteristics of their environmental functions, the rules of environmental assessment, regulation and control</a:t>
            </a:r>
            <a:endParaRPr lang="ru-RU" sz="1600" dirty="0"/>
          </a:p>
        </p:txBody>
      </p:sp>
      <p:sp>
        <p:nvSpPr>
          <p:cNvPr id="5" name="Заголовок 1"/>
          <p:cNvSpPr txBox="1">
            <a:spLocks/>
          </p:cNvSpPr>
          <p:nvPr/>
        </p:nvSpPr>
        <p:spPr>
          <a:xfrm>
            <a:off x="296008" y="407621"/>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dirty="0" smtClean="0"/>
              <a:t>Разночтение понятий деградации  почв и земель и границ их распространений</a:t>
            </a:r>
            <a:br>
              <a:rPr lang="ru-RU" sz="3200" dirty="0" smtClean="0"/>
            </a:br>
            <a:endParaRPr lang="ru-RU" sz="3200" dirty="0"/>
          </a:p>
        </p:txBody>
      </p:sp>
      <p:sp>
        <p:nvSpPr>
          <p:cNvPr id="6" name="Номер слайда 5"/>
          <p:cNvSpPr>
            <a:spLocks noGrp="1"/>
          </p:cNvSpPr>
          <p:nvPr>
            <p:ph type="sldNum" sz="quarter" idx="12"/>
          </p:nvPr>
        </p:nvSpPr>
        <p:spPr/>
        <p:txBody>
          <a:bodyPr/>
          <a:lstStyle/>
          <a:p>
            <a:fld id="{4C4E87E8-1CDE-4511-85D2-1907918CAD22}" type="slidenum">
              <a:rPr lang="ru-RU" smtClean="0"/>
              <a:t>5</a:t>
            </a:fld>
            <a:endParaRPr lang="ru-RU" dirty="0"/>
          </a:p>
        </p:txBody>
      </p:sp>
    </p:spTree>
    <p:extLst>
      <p:ext uri="{BB962C8B-B14F-4D97-AF65-F5344CB8AC3E}">
        <p14:creationId xmlns:p14="http://schemas.microsoft.com/office/powerpoint/2010/main" val="2767738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6189" y="286176"/>
            <a:ext cx="10515600" cy="1325563"/>
          </a:xfrm>
        </p:spPr>
        <p:txBody>
          <a:bodyPr>
            <a:normAutofit/>
          </a:bodyPr>
          <a:lstStyle/>
          <a:p>
            <a:r>
              <a:rPr lang="ru-RU" sz="3200" b="1" dirty="0" smtClean="0"/>
              <a:t>Результат неопределенности правового статуса </a:t>
            </a:r>
            <a:br>
              <a:rPr lang="ru-RU" sz="3200" b="1" dirty="0" smtClean="0"/>
            </a:br>
            <a:endParaRPr lang="ru-RU" sz="3200" b="1" dirty="0"/>
          </a:p>
        </p:txBody>
      </p:sp>
      <p:sp>
        <p:nvSpPr>
          <p:cNvPr id="3" name="Объект 2"/>
          <p:cNvSpPr>
            <a:spLocks noGrp="1"/>
          </p:cNvSpPr>
          <p:nvPr>
            <p:ph idx="1"/>
          </p:nvPr>
        </p:nvSpPr>
        <p:spPr>
          <a:xfrm>
            <a:off x="461471" y="1976864"/>
            <a:ext cx="5631679" cy="4351338"/>
          </a:xfrm>
        </p:spPr>
        <p:txBody>
          <a:bodyPr>
            <a:normAutofit/>
          </a:bodyPr>
          <a:lstStyle/>
          <a:p>
            <a:pPr marL="0" indent="0">
              <a:buNone/>
            </a:pPr>
            <a:r>
              <a:rPr lang="ru-RU" sz="1800" dirty="0" smtClean="0"/>
              <a:t>В настоящее время до конца не определен научный и правовой статус почв и земель и то, как в полном объеме пользоваться этими понятиями в практике природопользования и охраны окружающей среды.</a:t>
            </a:r>
          </a:p>
          <a:p>
            <a:pPr marL="0" indent="0">
              <a:buNone/>
            </a:pPr>
            <a:r>
              <a:rPr lang="ru-RU" sz="1800" dirty="0" smtClean="0"/>
              <a:t>Так, например,  в свое время “Газпром” в связи с этой неопределенностью оставил попытки создания единого типового нормативного документа по производственному экологическому контролю на землях предприятий своей отрасли</a:t>
            </a:r>
          </a:p>
          <a:p>
            <a:pPr marL="0" indent="0">
              <a:buNone/>
            </a:pPr>
            <a:endParaRPr lang="ru-RU" sz="1800" dirty="0"/>
          </a:p>
        </p:txBody>
      </p:sp>
      <p:sp>
        <p:nvSpPr>
          <p:cNvPr id="4" name="Объект 2"/>
          <p:cNvSpPr txBox="1">
            <a:spLocks/>
          </p:cNvSpPr>
          <p:nvPr/>
        </p:nvSpPr>
        <p:spPr>
          <a:xfrm>
            <a:off x="7101555" y="1976864"/>
            <a:ext cx="44694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Result of uncertainty of legal status</a:t>
            </a:r>
            <a:endParaRPr lang="ru-RU" sz="1600" b="1" dirty="0"/>
          </a:p>
          <a:p>
            <a:pPr marL="0" indent="0">
              <a:buNone/>
            </a:pPr>
            <a:r>
              <a:rPr lang="en-US" sz="1600" dirty="0" smtClean="0"/>
              <a:t>At </a:t>
            </a:r>
            <a:r>
              <a:rPr lang="en-US" sz="1600" dirty="0"/>
              <a:t>present, the scientific and legal status of soils and lands has not been fully determined, and how</a:t>
            </a:r>
          </a:p>
          <a:p>
            <a:pPr marL="0" indent="0">
              <a:buNone/>
            </a:pPr>
            <a:r>
              <a:rPr lang="en-US" sz="1600" dirty="0"/>
              <a:t>fully use these concepts in the practice of environmental management and environmental protection.</a:t>
            </a:r>
          </a:p>
          <a:p>
            <a:pPr marL="0" indent="0">
              <a:buNone/>
            </a:pPr>
            <a:r>
              <a:rPr lang="en-US" sz="1600" dirty="0"/>
              <a:t>For example, at one time, due to this uncertainty, Gazprom abandoned attempts to create a unified standard regulatory document for the implementation of industrial environmental control on the lands of enterprises in its industry</a:t>
            </a:r>
            <a:endParaRPr lang="ru-RU" sz="1600" dirty="0"/>
          </a:p>
        </p:txBody>
      </p:sp>
      <p:sp>
        <p:nvSpPr>
          <p:cNvPr id="5" name="Заголовок 1"/>
          <p:cNvSpPr txBox="1">
            <a:spLocks/>
          </p:cNvSpPr>
          <p:nvPr/>
        </p:nvSpPr>
        <p:spPr>
          <a:xfrm>
            <a:off x="652096" y="5665421"/>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4000" dirty="0"/>
          </a:p>
        </p:txBody>
      </p:sp>
      <p:sp>
        <p:nvSpPr>
          <p:cNvPr id="6" name="Номер слайда 5"/>
          <p:cNvSpPr>
            <a:spLocks noGrp="1"/>
          </p:cNvSpPr>
          <p:nvPr>
            <p:ph type="sldNum" sz="quarter" idx="12"/>
          </p:nvPr>
        </p:nvSpPr>
        <p:spPr>
          <a:xfrm>
            <a:off x="7486115" y="6328202"/>
            <a:ext cx="2743200" cy="365125"/>
          </a:xfrm>
        </p:spPr>
        <p:txBody>
          <a:bodyPr/>
          <a:lstStyle/>
          <a:p>
            <a:fld id="{4C4E87E8-1CDE-4511-85D2-1907918CAD22}" type="slidenum">
              <a:rPr lang="ru-RU" smtClean="0"/>
              <a:t>6</a:t>
            </a:fld>
            <a:endParaRPr lang="ru-RU" dirty="0"/>
          </a:p>
        </p:txBody>
      </p:sp>
    </p:spTree>
    <p:extLst>
      <p:ext uri="{BB962C8B-B14F-4D97-AF65-F5344CB8AC3E}">
        <p14:creationId xmlns:p14="http://schemas.microsoft.com/office/powerpoint/2010/main" val="9976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883" y="977866"/>
            <a:ext cx="5325207" cy="4707059"/>
          </a:xfrm>
        </p:spPr>
        <p:txBody>
          <a:bodyPr>
            <a:normAutofit/>
          </a:bodyPr>
          <a:lstStyle/>
          <a:p>
            <a:endParaRPr lang="ru-RU" sz="1800" dirty="0" smtClean="0"/>
          </a:p>
          <a:p>
            <a:pPr marL="0" indent="0">
              <a:buNone/>
            </a:pPr>
            <a:r>
              <a:rPr lang="ru-RU" sz="1800" dirty="0" smtClean="0"/>
              <a:t>Тем не менее Министерстве экологии РФ отсутствуют подразделения, касающиеся охраны почв и земель, а функция их охраны переместилась в министерство сельского хозяйства, где ключевым показателем стало не экологическое состояние  почв, а получение тонны  продукции с гектара, то есть доминирует  ресурсная составляющая.</a:t>
            </a:r>
          </a:p>
          <a:p>
            <a:endParaRPr lang="ru-RU" sz="1800" i="1" dirty="0"/>
          </a:p>
        </p:txBody>
      </p:sp>
      <p:sp>
        <p:nvSpPr>
          <p:cNvPr id="4" name="Объект 2"/>
          <p:cNvSpPr txBox="1">
            <a:spLocks/>
          </p:cNvSpPr>
          <p:nvPr/>
        </p:nvSpPr>
        <p:spPr>
          <a:xfrm>
            <a:off x="5852603" y="909498"/>
            <a:ext cx="5325207" cy="4707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800" dirty="0" smtClean="0"/>
          </a:p>
          <a:p>
            <a:pPr marL="0" indent="0">
              <a:buNone/>
            </a:pPr>
            <a:r>
              <a:rPr lang="en-US" sz="1800" dirty="0"/>
              <a:t>However, the Ministry of Ecology of the Russian Federation does not have units related to the protection of soils and lands, and the function of their protection has moved to the Ministry of Agriculture, where the key indicator is not the ecological state of the soil, but the receipt of a ton of product per hectare, that is, the resource component dominates.</a:t>
            </a:r>
            <a:endParaRPr lang="ru-RU" sz="1800" dirty="0"/>
          </a:p>
        </p:txBody>
      </p:sp>
      <p:pic>
        <p:nvPicPr>
          <p:cNvPr id="5" name="Рисунок 4"/>
          <p:cNvPicPr>
            <a:picLocks noChangeAspect="1"/>
          </p:cNvPicPr>
          <p:nvPr/>
        </p:nvPicPr>
        <p:blipFill>
          <a:blip r:embed="rId2"/>
          <a:stretch>
            <a:fillRect/>
          </a:stretch>
        </p:blipFill>
        <p:spPr>
          <a:xfrm>
            <a:off x="3850227" y="3970331"/>
            <a:ext cx="4004752" cy="2659405"/>
          </a:xfrm>
          <a:prstGeom prst="rect">
            <a:avLst/>
          </a:prstGeom>
          <a:ln>
            <a:noFill/>
          </a:ln>
          <a:effectLst>
            <a:softEdge rad="112500"/>
          </a:effectLst>
        </p:spPr>
      </p:pic>
      <p:sp>
        <p:nvSpPr>
          <p:cNvPr id="6" name="Прямоугольник 5"/>
          <p:cNvSpPr/>
          <p:nvPr/>
        </p:nvSpPr>
        <p:spPr>
          <a:xfrm>
            <a:off x="3834768" y="3970331"/>
            <a:ext cx="4035669" cy="2660650"/>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p:txBody>
          <a:bodyPr/>
          <a:lstStyle/>
          <a:p>
            <a:fld id="{4C4E87E8-1CDE-4511-85D2-1907918CAD22}" type="slidenum">
              <a:rPr lang="ru-RU" smtClean="0"/>
              <a:t>7</a:t>
            </a:fld>
            <a:endParaRPr lang="ru-RU" dirty="0"/>
          </a:p>
        </p:txBody>
      </p:sp>
    </p:spTree>
    <p:extLst>
      <p:ext uri="{BB962C8B-B14F-4D97-AF65-F5344CB8AC3E}">
        <p14:creationId xmlns:p14="http://schemas.microsoft.com/office/powerpoint/2010/main" val="3583485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370" y="5270728"/>
            <a:ext cx="10515600" cy="1325563"/>
          </a:xfrm>
        </p:spPr>
        <p:txBody>
          <a:bodyPr>
            <a:noAutofit/>
          </a:bodyPr>
          <a:lstStyle/>
          <a:p>
            <a:r>
              <a:rPr lang="ru-RU" sz="1400" dirty="0" smtClean="0"/>
              <a:t>2023 Перспективы экологической оценки и нормирования качества почв и земель и управления их качеством</a:t>
            </a:r>
            <a:br>
              <a:rPr lang="ru-RU" sz="1400" dirty="0" smtClean="0"/>
            </a:br>
            <a:r>
              <a:rPr lang="ru-RU" sz="1400" dirty="0" smtClean="0"/>
              <a:t>Яковлев А.С., Евдокимова М.В., Терехова В.А., Плеханова И.О., </a:t>
            </a:r>
            <a:r>
              <a:rPr lang="ru-RU" sz="1400" dirty="0" err="1" smtClean="0"/>
              <a:t>Дабахов</a:t>
            </a:r>
            <a:r>
              <a:rPr lang="ru-RU" sz="1400" dirty="0" smtClean="0"/>
              <a:t> М.В., </a:t>
            </a:r>
            <a:r>
              <a:rPr lang="ru-RU" sz="1400" dirty="0" err="1" smtClean="0"/>
              <a:t>Омельянюк</a:t>
            </a:r>
            <a:r>
              <a:rPr lang="ru-RU" sz="1400" dirty="0" smtClean="0"/>
              <a:t> Г.Г., Горленко А.С., </a:t>
            </a:r>
            <a:r>
              <a:rPr lang="ru-RU" sz="1400" dirty="0" err="1" smtClean="0"/>
              <a:t>Копельчук</a:t>
            </a:r>
            <a:r>
              <a:rPr lang="ru-RU" sz="1400" dirty="0" smtClean="0"/>
              <a:t> Н.В.</a:t>
            </a:r>
            <a:br>
              <a:rPr lang="ru-RU" sz="1400" dirty="0" smtClean="0"/>
            </a:br>
            <a:r>
              <a:rPr lang="ru-RU" sz="1400" dirty="0" smtClean="0"/>
              <a:t>в журнале Вестник Московского университета. Серия 17: Почвоведение, издательство Изд-во </a:t>
            </a:r>
            <a:r>
              <a:rPr lang="ru-RU" sz="1400" dirty="0" err="1" smtClean="0"/>
              <a:t>Моск</a:t>
            </a:r>
            <a:r>
              <a:rPr lang="ru-RU" sz="1400" dirty="0" smtClean="0"/>
              <a:t>. ун-та (М.), том 78, № 4, с. 55-62 DOI</a:t>
            </a:r>
            <a:endParaRPr lang="ru-RU" sz="1400" dirty="0"/>
          </a:p>
        </p:txBody>
      </p:sp>
      <p:pic>
        <p:nvPicPr>
          <p:cNvPr id="5" name="Объект 4"/>
          <p:cNvPicPr>
            <a:picLocks noGrp="1" noChangeAspect="1"/>
          </p:cNvPicPr>
          <p:nvPr>
            <p:ph idx="1"/>
          </p:nvPr>
        </p:nvPicPr>
        <p:blipFill rotWithShape="1">
          <a:blip r:embed="rId2"/>
          <a:srcRect l="2646" t="14824" r="3533" b="15365"/>
          <a:stretch/>
        </p:blipFill>
        <p:spPr>
          <a:xfrm>
            <a:off x="197827" y="1432288"/>
            <a:ext cx="6903566" cy="3981941"/>
          </a:xfrm>
          <a:prstGeom prst="rect">
            <a:avLst/>
          </a:prstGeom>
        </p:spPr>
      </p:pic>
      <p:sp>
        <p:nvSpPr>
          <p:cNvPr id="3" name="TextBox 2"/>
          <p:cNvSpPr txBox="1"/>
          <p:nvPr/>
        </p:nvSpPr>
        <p:spPr>
          <a:xfrm>
            <a:off x="337039" y="259373"/>
            <a:ext cx="9410397" cy="461665"/>
          </a:xfrm>
          <a:prstGeom prst="rect">
            <a:avLst/>
          </a:prstGeom>
          <a:noFill/>
        </p:spPr>
        <p:txBody>
          <a:bodyPr wrap="none" rtlCol="0">
            <a:spAutoFit/>
          </a:bodyPr>
          <a:lstStyle/>
          <a:p>
            <a:r>
              <a:rPr lang="ru-RU" sz="2400" b="1" dirty="0" smtClean="0"/>
              <a:t>Основные федеральные законы, касающиеся охраны почв и земель</a:t>
            </a:r>
            <a:endParaRPr lang="ru-RU" sz="2400" b="1" dirty="0"/>
          </a:p>
        </p:txBody>
      </p:sp>
      <p:sp>
        <p:nvSpPr>
          <p:cNvPr id="4" name="Прямоугольник 3"/>
          <p:cNvSpPr/>
          <p:nvPr/>
        </p:nvSpPr>
        <p:spPr>
          <a:xfrm>
            <a:off x="337039" y="733072"/>
            <a:ext cx="5077224" cy="369332"/>
          </a:xfrm>
          <a:prstGeom prst="rect">
            <a:avLst/>
          </a:prstGeom>
        </p:spPr>
        <p:txBody>
          <a:bodyPr wrap="none">
            <a:spAutoFit/>
          </a:bodyPr>
          <a:lstStyle/>
          <a:p>
            <a:r>
              <a:rPr lang="ru-RU" dirty="0" err="1"/>
              <a:t>Basic</a:t>
            </a:r>
            <a:r>
              <a:rPr lang="ru-RU" dirty="0"/>
              <a:t> </a:t>
            </a:r>
            <a:r>
              <a:rPr lang="ru-RU" dirty="0" err="1"/>
              <a:t>federal</a:t>
            </a:r>
            <a:r>
              <a:rPr lang="ru-RU" dirty="0"/>
              <a:t> </a:t>
            </a:r>
            <a:r>
              <a:rPr lang="ru-RU" dirty="0" err="1"/>
              <a:t>laws</a:t>
            </a:r>
            <a:r>
              <a:rPr lang="ru-RU" dirty="0"/>
              <a:t> </a:t>
            </a:r>
            <a:r>
              <a:rPr lang="ru-RU" dirty="0" err="1"/>
              <a:t>related</a:t>
            </a:r>
            <a:r>
              <a:rPr lang="ru-RU" dirty="0"/>
              <a:t> </a:t>
            </a:r>
            <a:r>
              <a:rPr lang="ru-RU" dirty="0" err="1"/>
              <a:t>to</a:t>
            </a:r>
            <a:r>
              <a:rPr lang="ru-RU" dirty="0"/>
              <a:t> </a:t>
            </a:r>
            <a:r>
              <a:rPr lang="ru-RU" dirty="0" err="1"/>
              <a:t>soil</a:t>
            </a:r>
            <a:r>
              <a:rPr lang="ru-RU" dirty="0"/>
              <a:t> </a:t>
            </a:r>
            <a:r>
              <a:rPr lang="ru-RU" dirty="0" err="1"/>
              <a:t>and</a:t>
            </a:r>
            <a:r>
              <a:rPr lang="ru-RU" dirty="0"/>
              <a:t> </a:t>
            </a:r>
            <a:r>
              <a:rPr lang="ru-RU" dirty="0" err="1"/>
              <a:t>land</a:t>
            </a:r>
            <a:r>
              <a:rPr lang="ru-RU" dirty="0"/>
              <a:t> </a:t>
            </a:r>
            <a:r>
              <a:rPr lang="ru-RU" dirty="0" err="1"/>
              <a:t>protection</a:t>
            </a:r>
            <a:endParaRPr lang="ru-RU" dirty="0"/>
          </a:p>
        </p:txBody>
      </p:sp>
      <p:sp>
        <p:nvSpPr>
          <p:cNvPr id="7" name="Заголовок 1"/>
          <p:cNvSpPr txBox="1">
            <a:spLocks/>
          </p:cNvSpPr>
          <p:nvPr/>
        </p:nvSpPr>
        <p:spPr>
          <a:xfrm>
            <a:off x="6188197" y="829906"/>
            <a:ext cx="6399758" cy="692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dirty="0" smtClean="0"/>
              <a:t/>
            </a:r>
            <a:br>
              <a:rPr lang="ru-RU" sz="2000" dirty="0" smtClean="0"/>
            </a:br>
            <a:r>
              <a:rPr lang="ru-RU" sz="2000" dirty="0" smtClean="0"/>
              <a:t>Дадим определение  землям и почвам как самостоятельным компонентам окружающей среды</a:t>
            </a:r>
            <a:br>
              <a:rPr lang="ru-RU" sz="2000" dirty="0" smtClean="0"/>
            </a:br>
            <a:endParaRPr lang="ru-RU" sz="2000" dirty="0"/>
          </a:p>
        </p:txBody>
      </p:sp>
      <p:sp>
        <p:nvSpPr>
          <p:cNvPr id="8" name="Объект 2"/>
          <p:cNvSpPr txBox="1">
            <a:spLocks/>
          </p:cNvSpPr>
          <p:nvPr/>
        </p:nvSpPr>
        <p:spPr>
          <a:xfrm>
            <a:off x="6763779" y="1874339"/>
            <a:ext cx="4948919" cy="3396389"/>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1400" dirty="0" smtClean="0"/>
              <a:t>Согласно ГОСТ 59055-2020 «Национальный стандарт. </a:t>
            </a:r>
            <a:r>
              <a:rPr lang="ru-RU" sz="1400" dirty="0" smtClean="0">
                <a:solidFill>
                  <a:schemeClr val="accent1"/>
                </a:solidFill>
              </a:rPr>
              <a:t>Охрана окружающей среды. Земли. Термины и Определения»: земля – важнейшая часть окружающей природной среды, характеризующаяся пространством, рельефом, климатом, почвенным покровом, растительностью, недрами, водами, являющаяся главным средством производства в сельском и лесном хозяйстве, а также пространственным базисом для размещения предприятий и организаций всех отраслей народного хозяйства”. </a:t>
            </a:r>
          </a:p>
          <a:p>
            <a:pPr marL="0" indent="0">
              <a:buFont typeface="Arial" panose="020B0604020202020204" pitchFamily="34" charset="0"/>
              <a:buNone/>
            </a:pPr>
            <a:r>
              <a:rPr lang="ru-RU" sz="1400" dirty="0" smtClean="0">
                <a:solidFill>
                  <a:schemeClr val="accent1"/>
                </a:solidFill>
              </a:rPr>
              <a:t>“Земля”, в отличие от “почвы”, является не только естественно-историческим понятием, но и социально-экономическим, включающим земную поверхность, ее положение в географическом пространстве и социально-экономический потенциал. Кроме того, земля, включая в себя ландшафты (природные комплексы), обладает и свойственными им экологическими функциями высокого ранга.</a:t>
            </a:r>
          </a:p>
          <a:p>
            <a:pPr marL="0" indent="0">
              <a:buFont typeface="Arial" panose="020B0604020202020204" pitchFamily="34" charset="0"/>
              <a:buNone/>
            </a:pPr>
            <a:endParaRPr lang="ru-RU" sz="1400" dirty="0" smtClean="0"/>
          </a:p>
          <a:p>
            <a:pPr marL="0" indent="0">
              <a:buFont typeface="Arial" panose="020B0604020202020204" pitchFamily="34" charset="0"/>
              <a:buNone/>
            </a:pPr>
            <a:endParaRPr lang="ru-RU" sz="1400" dirty="0" smtClean="0"/>
          </a:p>
          <a:p>
            <a:pPr marL="0" indent="0">
              <a:buFont typeface="Arial" panose="020B0604020202020204" pitchFamily="34" charset="0"/>
              <a:buNone/>
            </a:pPr>
            <a:endParaRPr lang="ru-RU" sz="1400" dirty="0"/>
          </a:p>
        </p:txBody>
      </p:sp>
      <p:sp>
        <p:nvSpPr>
          <p:cNvPr id="10" name="Прямоугольник 9"/>
          <p:cNvSpPr/>
          <p:nvPr/>
        </p:nvSpPr>
        <p:spPr>
          <a:xfrm>
            <a:off x="6190239" y="1453839"/>
            <a:ext cx="6096000" cy="276999"/>
          </a:xfrm>
          <a:prstGeom prst="rect">
            <a:avLst/>
          </a:prstGeom>
        </p:spPr>
        <p:txBody>
          <a:bodyPr>
            <a:spAutoFit/>
          </a:bodyPr>
          <a:lstStyle/>
          <a:p>
            <a:r>
              <a:rPr lang="en-US" sz="1200" b="1" dirty="0"/>
              <a:t>Let us define soils as lands as independent components of the environment</a:t>
            </a:r>
            <a:endParaRPr lang="ru-RU" sz="1200" b="1" dirty="0"/>
          </a:p>
        </p:txBody>
      </p:sp>
      <p:sp>
        <p:nvSpPr>
          <p:cNvPr id="11" name="Прямоугольник 10"/>
          <p:cNvSpPr/>
          <p:nvPr/>
        </p:nvSpPr>
        <p:spPr>
          <a:xfrm>
            <a:off x="3093578" y="3572533"/>
            <a:ext cx="2213361" cy="230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О кадастровой деятельности</a:t>
            </a:r>
            <a:endParaRPr lang="ru-RU" sz="1200" dirty="0">
              <a:solidFill>
                <a:schemeClr val="tx1"/>
              </a:solidFill>
            </a:endParaRPr>
          </a:p>
        </p:txBody>
      </p:sp>
      <p:sp>
        <p:nvSpPr>
          <p:cNvPr id="12" name="Прямоугольник 11"/>
          <p:cNvSpPr/>
          <p:nvPr/>
        </p:nvSpPr>
        <p:spPr>
          <a:xfrm>
            <a:off x="431370" y="5414229"/>
            <a:ext cx="2213361" cy="230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accent1"/>
                </a:solidFill>
              </a:rPr>
              <a:t>Закон о недрах</a:t>
            </a:r>
            <a:endParaRPr lang="ru-RU" sz="1200" dirty="0">
              <a:solidFill>
                <a:schemeClr val="accent1"/>
              </a:solidFill>
            </a:endParaRPr>
          </a:p>
        </p:txBody>
      </p:sp>
      <p:sp>
        <p:nvSpPr>
          <p:cNvPr id="6" name="Номер слайда 5"/>
          <p:cNvSpPr>
            <a:spLocks noGrp="1"/>
          </p:cNvSpPr>
          <p:nvPr>
            <p:ph type="sldNum" sz="quarter" idx="12"/>
          </p:nvPr>
        </p:nvSpPr>
        <p:spPr/>
        <p:txBody>
          <a:bodyPr/>
          <a:lstStyle/>
          <a:p>
            <a:fld id="{4C4E87E8-1CDE-4511-85D2-1907918CAD22}" type="slidenum">
              <a:rPr lang="ru-RU" smtClean="0"/>
              <a:t>8</a:t>
            </a:fld>
            <a:endParaRPr lang="ru-RU" dirty="0"/>
          </a:p>
        </p:txBody>
      </p:sp>
    </p:spTree>
    <p:extLst>
      <p:ext uri="{BB962C8B-B14F-4D97-AF65-F5344CB8AC3E}">
        <p14:creationId xmlns:p14="http://schemas.microsoft.com/office/powerpoint/2010/main" val="2120676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2308" y="365125"/>
            <a:ext cx="9448800" cy="1325563"/>
          </a:xfrm>
        </p:spPr>
        <p:txBody>
          <a:bodyPr>
            <a:normAutofit/>
          </a:bodyPr>
          <a:lstStyle/>
          <a:p>
            <a:pPr algn="ctr"/>
            <a:r>
              <a:rPr lang="ru-RU" sz="3200" dirty="0" smtClean="0"/>
              <a:t>Критерии придания юридической самостоятельности  почв и земель</a:t>
            </a:r>
            <a:endParaRPr lang="ru-RU" sz="3200" dirty="0"/>
          </a:p>
        </p:txBody>
      </p:sp>
      <p:sp>
        <p:nvSpPr>
          <p:cNvPr id="3" name="Объект 2"/>
          <p:cNvSpPr>
            <a:spLocks noGrp="1"/>
          </p:cNvSpPr>
          <p:nvPr>
            <p:ph idx="1"/>
          </p:nvPr>
        </p:nvSpPr>
        <p:spPr>
          <a:xfrm>
            <a:off x="838199" y="2085173"/>
            <a:ext cx="5521420" cy="4229657"/>
          </a:xfrm>
        </p:spPr>
        <p:txBody>
          <a:bodyPr>
            <a:normAutofit/>
          </a:bodyPr>
          <a:lstStyle/>
          <a:p>
            <a:pPr marL="0" indent="0">
              <a:buNone/>
            </a:pPr>
            <a:r>
              <a:rPr lang="ru-RU" sz="1800" dirty="0" smtClean="0"/>
              <a:t>Придание юридической самостоятельности почвам и землям как  компонентам окружающей среды прежде всего предполагает установление границ их расположения в </a:t>
            </a:r>
            <a:r>
              <a:rPr lang="ru-RU" sz="1800" dirty="0" err="1" smtClean="0"/>
              <a:t>пространстве,а</a:t>
            </a:r>
            <a:r>
              <a:rPr lang="ru-RU" sz="1800" dirty="0" smtClean="0"/>
              <a:t> так же определение основных критериев экологической оценки на основе характеристики их экологических функций.</a:t>
            </a:r>
          </a:p>
          <a:p>
            <a:pPr marL="0" indent="0">
              <a:buNone/>
            </a:pPr>
            <a:endParaRPr lang="ru-RU" sz="1800" dirty="0"/>
          </a:p>
        </p:txBody>
      </p:sp>
      <p:sp>
        <p:nvSpPr>
          <p:cNvPr id="4" name="Объект 2"/>
          <p:cNvSpPr txBox="1">
            <a:spLocks/>
          </p:cNvSpPr>
          <p:nvPr/>
        </p:nvSpPr>
        <p:spPr>
          <a:xfrm>
            <a:off x="6964822" y="2144994"/>
            <a:ext cx="4388978" cy="4034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Criteria for granting legal independence to soils and </a:t>
            </a:r>
            <a:r>
              <a:rPr lang="en-US" sz="1800" b="1" dirty="0" smtClean="0"/>
              <a:t>lands</a:t>
            </a:r>
            <a:endParaRPr lang="ru-RU" sz="1800" b="1" dirty="0" smtClean="0"/>
          </a:p>
          <a:p>
            <a:pPr marL="0" indent="0" algn="ctr">
              <a:buNone/>
            </a:pPr>
            <a:endParaRPr lang="ru-RU" sz="1800" dirty="0"/>
          </a:p>
          <a:p>
            <a:pPr marL="0" indent="0">
              <a:buNone/>
            </a:pPr>
            <a:r>
              <a:rPr lang="en-US" sz="1800" dirty="0" smtClean="0"/>
              <a:t>Giving </a:t>
            </a:r>
            <a:r>
              <a:rPr lang="en-US" sz="1800" dirty="0"/>
              <a:t>legal independence to soils and lands as components of the environment (EC) first of all involves establishing the boundaries of their location in space, determining the main criteria for environmental assessment based on the characteristics of their environmental functions.</a:t>
            </a:r>
            <a:endParaRPr lang="ru-RU" sz="1800" dirty="0"/>
          </a:p>
        </p:txBody>
      </p:sp>
      <p:sp>
        <p:nvSpPr>
          <p:cNvPr id="5" name="Заголовок 1"/>
          <p:cNvSpPr txBox="1">
            <a:spLocks/>
          </p:cNvSpPr>
          <p:nvPr/>
        </p:nvSpPr>
        <p:spPr>
          <a:xfrm>
            <a:off x="1101819" y="51242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dirty="0"/>
          </a:p>
        </p:txBody>
      </p:sp>
      <p:sp>
        <p:nvSpPr>
          <p:cNvPr id="6" name="Номер слайда 5"/>
          <p:cNvSpPr>
            <a:spLocks noGrp="1"/>
          </p:cNvSpPr>
          <p:nvPr>
            <p:ph type="sldNum" sz="quarter" idx="12"/>
          </p:nvPr>
        </p:nvSpPr>
        <p:spPr/>
        <p:txBody>
          <a:bodyPr/>
          <a:lstStyle/>
          <a:p>
            <a:fld id="{4C4E87E8-1CDE-4511-85D2-1907918CAD22}" type="slidenum">
              <a:rPr lang="ru-RU" smtClean="0"/>
              <a:t>9</a:t>
            </a:fld>
            <a:endParaRPr lang="ru-RU" dirty="0"/>
          </a:p>
        </p:txBody>
      </p:sp>
    </p:spTree>
    <p:extLst>
      <p:ext uri="{BB962C8B-B14F-4D97-AF65-F5344CB8AC3E}">
        <p14:creationId xmlns:p14="http://schemas.microsoft.com/office/powerpoint/2010/main" val="402285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TM02900720[[fn=Интеграл]]</Template>
  <TotalTime>2624</TotalTime>
  <Words>6816</Words>
  <Application>Microsoft Office PowerPoint</Application>
  <PresentationFormat>Широкоэкранный</PresentationFormat>
  <Paragraphs>854</Paragraphs>
  <Slides>36</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36</vt:i4>
      </vt:variant>
    </vt:vector>
  </HeadingPairs>
  <TitlesOfParts>
    <vt:vector size="43" baseType="lpstr">
      <vt:lpstr>Arial</vt:lpstr>
      <vt:lpstr>Calibri</vt:lpstr>
      <vt:lpstr>Calibri Light</vt:lpstr>
      <vt:lpstr>inpin heiti</vt:lpstr>
      <vt:lpstr>Symbol</vt:lpstr>
      <vt:lpstr>Times New Roman</vt:lpstr>
      <vt:lpstr>Тема Office</vt:lpstr>
      <vt:lpstr>Кафедра  земельных ресурсов и оценки почв МГУ  Кафедра физики и мелиорации МГУ          Зав.каф земельных ресурсов, проф., д.б.н. Яковлев А.С. Вед.науч.сотр., к.б.н. Кокорева А.А, Вед.юрист АНО «Экотерра» Копельчук Н.В. Доцент, к.б.н. Евдокимова М.В.</vt:lpstr>
      <vt:lpstr>Презентация PowerPoint</vt:lpstr>
      <vt:lpstr>Презентация PowerPoint</vt:lpstr>
      <vt:lpstr>Презентация PowerPoint</vt:lpstr>
      <vt:lpstr>Different interpretations of the concepts of soil and land degradation and the boundaries of their distribution</vt:lpstr>
      <vt:lpstr>Результат неопределенности правового статуса  </vt:lpstr>
      <vt:lpstr>Презентация PowerPoint</vt:lpstr>
      <vt:lpstr>2023 Перспективы экологической оценки и нормирования качества почв и земель и управления их качеством Яковлев А.С., Евдокимова М.В., Терехова В.А., Плеханова И.О., Дабахов М.В., Омельянюк Г.Г., Горленко А.С., Копельчук Н.В. в журнале Вестник Московского университета. Серия 17: Почвоведение, издательство Изд-во Моск. ун-та (М.), том 78, № 4, с. 55-62 DOI</vt:lpstr>
      <vt:lpstr>Критерии придания юридической самостоятельности  почв и земель</vt:lpstr>
      <vt:lpstr>Границы распространения почв и земель в пространстве как самостоятельных компонентов ОС</vt:lpstr>
      <vt:lpstr>Понятие природного комплекса земель</vt:lpstr>
      <vt:lpstr>Земля как постоянная арена взаимодействия природы и человека</vt:lpstr>
      <vt:lpstr>Почвы, их  экологические функции, оценка и  нормирование  </vt:lpstr>
      <vt:lpstr>Примеры экологического функционирования почв, их  экологической оценки  и нормирования </vt:lpstr>
      <vt:lpstr>Земли, их  экологические функции,  оценка и нормирование </vt:lpstr>
      <vt:lpstr>Презентация PowerPoint</vt:lpstr>
      <vt:lpstr>Официальные оценки экологического  состояния  почв и земель</vt:lpstr>
      <vt:lpstr>Качественная 5-уровневая шкала, представленная в официальных документах</vt:lpstr>
      <vt:lpstr>Количественная 5-уровневая шкала</vt:lpstr>
      <vt:lpstr>Согласно Постановлению Правительства РФ № 612 от 22.07.2011 г., утрата 15% гумуса, фосфора, калия, кислотности в (А+Б) соответствует существенному снижению плодородия, а в районе 30–40% – необратимым изменениям качества окружающей среды.</vt:lpstr>
      <vt:lpstr> Оценка  экологического состояния  природного комплекса земель </vt:lpstr>
      <vt:lpstr>Оценка экологического состояния природного комплекса земель по экологическому состоянию почв.  </vt:lpstr>
      <vt:lpstr> Оценка экологического состояния природного комплекса земель по совокупной оценке всех его компонентов.   </vt:lpstr>
      <vt:lpstr>Схема единой оценки экологического состояния окружающей природной среды и антропогенного воздействия на нее с выделением диапазона допустимых значений «состояние – воздействие» в условиях санкционированного и несанкционированного воздействия </vt:lpstr>
      <vt:lpstr>Примерный перечень контролируемых показателей состояния окружающей природной среды в регионе</vt:lpstr>
      <vt:lpstr>  Триединое функционирование  земель и почв </vt:lpstr>
      <vt:lpstr> «Матрица» триединого функционирования почв и земель </vt:lpstr>
      <vt:lpstr>Принципиальная схема оценки, нормирования и управления экологической, ресурсной и социально-экономической составляющей функционирования почв и земель («матрица»)</vt:lpstr>
      <vt:lpstr>Оценка , нормирование и система управления  экологическим состоянием  почв и земель</vt:lpstr>
      <vt:lpstr>Производственно-ресурсное направление  экологического нормирования  почв и земель.</vt:lpstr>
      <vt:lpstr>Презентация PowerPoint</vt:lpstr>
      <vt:lpstr>Социально-экономическая оценка земель в рамках их триединого функционирования .</vt:lpstr>
      <vt:lpstr>Эколого-экономические аспекты оценки и регулирования  развития  территорий Тульской и Белгородской областей </vt:lpstr>
      <vt:lpstr>Социально-экономические аспекты органического земледелия,  как драйвера развития малого и среднего предпринимательства, и охрана почв и земель</vt:lpstr>
      <vt:lpstr>Заключение</vt:lpstr>
      <vt:lpstr>Заключение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Вопросы законодательства в области охраны почв и земель</dc:title>
  <dc:creator>ASYa</dc:creator>
  <cp:lastModifiedBy>Anna</cp:lastModifiedBy>
  <cp:revision>219</cp:revision>
  <dcterms:created xsi:type="dcterms:W3CDTF">2024-06-19T07:31:17Z</dcterms:created>
  <dcterms:modified xsi:type="dcterms:W3CDTF">2024-06-23T15:33:51Z</dcterms:modified>
</cp:coreProperties>
</file>