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65" r:id="rId2"/>
    <p:sldId id="318" r:id="rId3"/>
    <p:sldId id="286" r:id="rId4"/>
    <p:sldId id="292" r:id="rId5"/>
    <p:sldId id="266" r:id="rId6"/>
    <p:sldId id="313" r:id="rId7"/>
    <p:sldId id="317" r:id="rId8"/>
    <p:sldId id="293" r:id="rId9"/>
    <p:sldId id="294" r:id="rId10"/>
    <p:sldId id="273" r:id="rId11"/>
    <p:sldId id="272" r:id="rId12"/>
    <p:sldId id="314" r:id="rId13"/>
    <p:sldId id="290" r:id="rId14"/>
    <p:sldId id="309" r:id="rId15"/>
    <p:sldId id="298" r:id="rId16"/>
    <p:sldId id="27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71D"/>
    <a:srgbClr val="36EA36"/>
    <a:srgbClr val="FF66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322CB-0E71-48FA-A7DD-BB34327D4866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ED79AA4A-6A80-4248-8477-7ACF378E87D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6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1B0C-948E-4725-9D20-3BBA83A63D4F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335241E-4015-4A63-BE2E-520915A148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55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1B0C-948E-4725-9D20-3BBA83A63D4F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335241E-4015-4A63-BE2E-520915A148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81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1B0C-948E-4725-9D20-3BBA83A63D4F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335241E-4015-4A63-BE2E-520915A148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058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1B0C-948E-4725-9D20-3BBA83A63D4F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335241E-4015-4A63-BE2E-520915A148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15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1B0C-948E-4725-9D20-3BBA83A63D4F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335241E-4015-4A63-BE2E-520915A148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648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427A9-646B-426B-8E3F-258333BA90A5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6A5AA-1523-41C0-A421-0039D32BA3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02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BBCCD9-62FF-4B66-815F-48187B3C2994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09C24-0BE6-4F39-A87B-70850D841EF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11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2E4C2-9039-41E6-8A99-96C5F8715F00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A60FC-A193-4C79-94B4-87AB243F2D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5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D34E1-37D2-4137-BEC9-E7616CBC18CE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12ECA57-3E3D-42DF-80A7-4D35B3A42D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18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9322D-CAC5-4077-81F9-8659858ADE50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A9E37FC9-B187-4405-A196-BC40876902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41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F1FCE-7E26-40B8-ABA0-383619CE34E1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AC8264A2-3829-4A61-AE03-EA19D87BD9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91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499E2-26ED-4BDB-A5F7-EA3F357218C0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D956A-1EC0-4004-B4B6-CC33B18776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21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5A2D5-92C6-4E10-970B-548BC3C4ACA0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109E3-B7D6-4777-9217-6F95F78CA2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38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D1120A-C49E-4964-B97C-376899B72652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42663-E64D-4C22-82BB-AAFA55DB91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47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0125D-15CE-4FAC-8812-3DE9278CF04D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75CD45F1-A82A-484E-AA6C-5680BB04770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98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3C1B0C-948E-4725-9D20-3BBA83A63D4F}" type="datetimeFigureOut">
              <a:rPr lang="ru-RU" smtClean="0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335241E-4015-4A63-BE2E-520915A148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53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0541" y="2816352"/>
            <a:ext cx="7763211" cy="3674032"/>
          </a:xfrm>
          <a:ln>
            <a:noFill/>
          </a:ln>
          <a:effectLst/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ПРАВОВОГО  ПОЛОЖЕНИЯ ПОЧВЫ </a:t>
            </a:r>
            <a:b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 </a:t>
            </a:r>
            <a:b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  <a:b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БГУ, </a:t>
            </a:r>
            <a:b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НИЛ экологии ландшафтов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пр. Независимости, 4, </a:t>
            </a:r>
            <a:b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г. Минск</a:t>
            </a:r>
            <a:b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тел. 209 54 89</a:t>
            </a:r>
            <a:b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e-mail: yatsukhno@bsu.by</a:t>
            </a:r>
            <a:endParaRPr lang="be-BY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0541" y="-73152"/>
            <a:ext cx="7966917" cy="14447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почвенному законодательству и государственному и муниципальному управлению почвами для продвижения устойчивого управления почвенными ресурсами в Евразийском регионе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июня 2024 г.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2" y="2"/>
            <a:ext cx="3995999" cy="685799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74034" y="1371600"/>
            <a:ext cx="74362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В.М. ЯЦУХНО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 университет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Минск, Беларусь</a:t>
            </a:r>
            <a:endParaRPr kumimoji="0" lang="be-BY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949" y="5117524"/>
            <a:ext cx="3472102" cy="10377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428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TextBox 5"/>
          <p:cNvSpPr txBox="1">
            <a:spLocks noChangeArrowheads="1"/>
          </p:cNvSpPr>
          <p:nvPr/>
        </p:nvSpPr>
        <p:spPr bwMode="auto">
          <a:xfrm>
            <a:off x="1498862" y="457206"/>
            <a:ext cx="10190375" cy="58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be-BY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Многоцелевой характер использования и ряд специфических особенностей </a:t>
            </a:r>
            <a:r>
              <a:rPr kumimoji="0" lang="ru-RU" altLang="be-BY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r>
              <a:rPr kumimoji="0" lang="ru-RU" altLang="be-BY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(набор угодий, территориальная структурированность по характеру использования  (виды земель), целевому назначению (категории земель), конфигурация, объект недвижимости, стоимость и др.) не позволяет отождествлять понятия «земля и почва». Их следует рассматривать как </a:t>
            </a:r>
            <a:r>
              <a:rPr kumimoji="0" lang="ru-RU" altLang="be-BY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целое</a:t>
            </a:r>
            <a:r>
              <a:rPr kumimoji="0" lang="ru-RU" altLang="be-BY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be-BY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</a:t>
            </a:r>
            <a:r>
              <a:rPr kumimoji="0" lang="ru-RU" altLang="be-BY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нашло отражение в методических приемах кадастровой оценки земель.</a:t>
            </a:r>
          </a:p>
        </p:txBody>
      </p:sp>
    </p:spTree>
    <p:extLst>
      <p:ext uri="{BB962C8B-B14F-4D97-AF65-F5344CB8AC3E}">
        <p14:creationId xmlns:p14="http://schemas.microsoft.com/office/powerpoint/2010/main" val="241952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199" y="17643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 и почва – </a:t>
            </a:r>
            <a:b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тесное единство в разнообразии!</a:t>
            </a:r>
            <a:endParaRPr lang="be-BY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36" y="1423447"/>
            <a:ext cx="8516833" cy="5340285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882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5CCEB-32B9-44BA-BD0F-D564849F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089" y="182880"/>
            <a:ext cx="9657524" cy="76389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о земле Республики Беларусь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5D13A-9F41-49C3-9B55-C51DD329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946778"/>
            <a:ext cx="9858692" cy="5335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106 Охрана земель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</a:t>
            </a: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Сохранять плодородие почв и иные полезные свойства земель.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Защищать земли от водной и ветровой эрозии.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 Восстанавливать деградированные, в том числе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рекультивированные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нарушенные земли.</a:t>
            </a:r>
          </a:p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464" y="216816"/>
            <a:ext cx="10078149" cy="980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учета почв при кадастровой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земель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576" y="1288644"/>
            <a:ext cx="10719848" cy="5090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почв для государственных нужд в рамках государственной кадастровой оценки сельскохозяйственных земель.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почв как национального богатства и природного ресурса. 	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рыночной стоимости земельных участков.	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экосистем и экосистемных услуг почв. 	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экологического вреда, причиненного почвам.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стоимости почв как основного средства в системе финансовой отчетности. 	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25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13474" r="31580" b="7556"/>
          <a:stretch>
            <a:fillRect/>
          </a:stretch>
        </p:blipFill>
        <p:spPr bwMode="auto">
          <a:xfrm>
            <a:off x="3834384" y="659228"/>
            <a:ext cx="4520054" cy="614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5124" name="Содержимое 6"/>
          <p:cNvSpPr>
            <a:spLocks noGrp="1"/>
          </p:cNvSpPr>
          <p:nvPr>
            <p:ph idx="1"/>
          </p:nvPr>
        </p:nvSpPr>
        <p:spPr>
          <a:xfrm>
            <a:off x="329185" y="1115568"/>
            <a:ext cx="3505199" cy="574243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и почва являются эколого-экономическим активом, т.е. обладают стоимостью, приносящим выгоды, и требующим его отражения в  статистических балансовых операциях с капиталом</a:t>
            </a:r>
          </a:p>
        </p:txBody>
      </p:sp>
      <p:sp>
        <p:nvSpPr>
          <p:cNvPr id="5125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7FC4DB-42C4-4227-8A43-E6894DBC76FC}"/>
              </a:ext>
            </a:extLst>
          </p:cNvPr>
          <p:cNvSpPr/>
          <p:nvPr/>
        </p:nvSpPr>
        <p:spPr>
          <a:xfrm>
            <a:off x="8741666" y="1422400"/>
            <a:ext cx="34503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LID4096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применительно к системе национальных счетов (СНС) – почвенный покров и находящиеся на ее поверхности водные объекты. ЗЕМЛЯ – непроизведенный материальный актив</a:t>
            </a:r>
            <a:endParaRPr lang="LID4096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24D67-B485-4DCF-824B-7381B4CB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0"/>
            <a:ext cx="11137392" cy="1335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Предлагаемый перечень статей Экологического кодекса Республики    Беларусь, регулирующий использование и охрану земель и почв</a:t>
            </a:r>
            <a:endParaRPr lang="LID4096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6A09686-EAD1-499D-8F8A-36C9D983C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261388"/>
              </p:ext>
            </p:extLst>
          </p:nvPr>
        </p:nvGraphicFramePr>
        <p:xfrm>
          <a:off x="201168" y="978408"/>
          <a:ext cx="11548872" cy="587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97">
                  <a:extLst>
                    <a:ext uri="{9D8B030D-6E8A-4147-A177-3AD203B41FA5}">
                      <a16:colId xmlns:a16="http://schemas.microsoft.com/office/drawing/2014/main" val="198999065"/>
                    </a:ext>
                  </a:extLst>
                </a:gridCol>
                <a:gridCol w="10931872">
                  <a:extLst>
                    <a:ext uri="{9D8B030D-6E8A-4147-A177-3AD203B41FA5}">
                      <a16:colId xmlns:a16="http://schemas.microsoft.com/office/drawing/2014/main" val="3780841392"/>
                    </a:ext>
                  </a:extLst>
                </a:gridCol>
                <a:gridCol w="269803">
                  <a:extLst>
                    <a:ext uri="{9D8B030D-6E8A-4147-A177-3AD203B41FA5}">
                      <a16:colId xmlns:a16="http://schemas.microsoft.com/office/drawing/2014/main" val="3011358506"/>
                    </a:ext>
                  </a:extLst>
                </a:gridCol>
              </a:tblGrid>
              <a:tr h="404199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50911"/>
                  </a:ext>
                </a:extLst>
              </a:tr>
              <a:tr h="76452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LID4096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принципы государственной политики и требование охраны земель и почв.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169038"/>
                  </a:ext>
                </a:extLst>
              </a:tr>
              <a:tr h="76452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LID4096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Экологическое нормирование в области охраны и использования земель и почв.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77996"/>
                  </a:ext>
                </a:extLst>
              </a:tr>
              <a:tr h="82774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LID4096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земель и почв и использование информации об их состоянии при планировании и управлении хозяйственной или иной деятельностью.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90245"/>
                  </a:ext>
                </a:extLst>
              </a:tr>
              <a:tr h="74621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LID4096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Экологические ограничения, аудит и страхование почв в системе землепользования.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507767"/>
                  </a:ext>
                </a:extLst>
              </a:tr>
              <a:tr h="41974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LID4096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Эколого-экономическая оценка земель и почв и области ее применения.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92368"/>
                  </a:ext>
                </a:extLst>
              </a:tr>
              <a:tr h="76452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LID4096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контроля и правовая ответственность в области охраны и использования земель и почв.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166909"/>
                  </a:ext>
                </a:extLst>
              </a:tr>
              <a:tr h="76452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LID4096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Межведомственная координация и межотраслевое взаимодействие по охране и использованию земель и почв.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313904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LID4096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Международное сотрудничество в области охраны земель и почв.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79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58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904974"/>
            <a:ext cx="5950856" cy="5081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«От горстки этой земли зависит наше выживание.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Заботитесь о ней, и она будет выращивать нашу пищу, наше топливо и наше убежище, а также окружать нас красотой.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Обращаетесь с ней плохо, и она зачахнет и умрёт, забрав с собой человечество»</a:t>
            </a: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Вед. Священное писание на санскрите, 1500 лет до н.э.</a:t>
            </a:r>
            <a:endParaRPr lang="be-BY" sz="1800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2" y="1403190"/>
            <a:ext cx="5948573" cy="408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271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5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212264"/>
            <a:ext cx="10445686" cy="86726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1DE7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be-BY" sz="4000" b="1" dirty="0">
              <a:solidFill>
                <a:srgbClr val="1DE71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9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D694F-0F8B-44E4-9A5B-5F8AB2F0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7BE3FA9-847C-41B8-848F-01BEFE08A7D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181394"/>
              </p:ext>
            </p:extLst>
          </p:nvPr>
        </p:nvGraphicFramePr>
        <p:xfrm>
          <a:off x="3547872" y="-48945"/>
          <a:ext cx="4833993" cy="684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667198" imgH="8020037" progId="Acrobat.Document.11">
                  <p:embed/>
                </p:oleObj>
              </mc:Choice>
              <mc:Fallback>
                <p:oleObj name="Acrobat Document" r:id="rId3" imgW="5667198" imgH="8020037" progId="Acrobat.Document.11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7872" y="-48945"/>
                        <a:ext cx="4833993" cy="6840711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16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Soil STRATEGY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1666" y="2057400"/>
            <a:ext cx="3970359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34" y="96318"/>
            <a:ext cx="4731778" cy="66653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538678-F9F0-40A7-B1EC-E5C750987DB4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3"/>
          <a:srcRect l="34092" t="15286" r="29480" b="3082"/>
          <a:stretch/>
        </p:blipFill>
        <p:spPr bwMode="auto">
          <a:xfrm>
            <a:off x="6203204" y="96318"/>
            <a:ext cx="5301409" cy="6665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805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85778-AF08-4D8C-8517-FB775D9F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0"/>
            <a:ext cx="11497056" cy="6309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Senate Resolution 2008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Модельный закон об охране почв</a:t>
            </a:r>
            <a:br>
              <a:rPr lang="be-BY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ID4096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52BE684-7A60-49CC-8CDE-45ABEB70AB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7" y="727187"/>
            <a:ext cx="5760021" cy="58475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366973C-DFDD-413F-B191-7CC9FCE654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66" y="727188"/>
            <a:ext cx="5337938" cy="584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5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94788" y="624110"/>
            <a:ext cx="9609823" cy="1280890"/>
          </a:xfrm>
        </p:spPr>
        <p:txBody>
          <a:bodyPr/>
          <a:lstStyle/>
          <a:p>
            <a:pPr algn="ctr"/>
            <a:r>
              <a:rPr lang="ru-RU" altLang="be-BY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Синергетическая роль охраны почв в осуществлении задач Конвенций ООН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894788" y="2133600"/>
            <a:ext cx="5008288" cy="3777622"/>
          </a:xfrm>
        </p:spPr>
        <p:txBody>
          <a:bodyPr anchor="ctr"/>
          <a:lstStyle/>
          <a:p>
            <a:pPr marL="0" indent="0">
              <a:buNone/>
            </a:pPr>
            <a:r>
              <a:rPr lang="ru-RU" altLang="be-BY" sz="2000" b="1" dirty="0">
                <a:solidFill>
                  <a:srgbClr val="002060"/>
                </a:solidFill>
              </a:rPr>
              <a:t>О биологическом разнообразии</a:t>
            </a:r>
            <a:br>
              <a:rPr lang="ru-RU" altLang="be-BY" sz="2000" b="1" dirty="0">
                <a:solidFill>
                  <a:srgbClr val="002060"/>
                </a:solidFill>
              </a:rPr>
            </a:br>
            <a:endParaRPr lang="ru-RU" altLang="be-BY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be-BY" sz="2000" b="1" dirty="0">
                <a:solidFill>
                  <a:srgbClr val="002060"/>
                </a:solidFill>
              </a:rPr>
              <a:t>Об изменении климата</a:t>
            </a:r>
            <a:br>
              <a:rPr lang="ru-RU" altLang="be-BY" sz="2000" b="1" dirty="0">
                <a:solidFill>
                  <a:srgbClr val="002060"/>
                </a:solidFill>
              </a:rPr>
            </a:br>
            <a:endParaRPr lang="ru-RU" altLang="be-BY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altLang="be-BY" sz="2000" b="1" dirty="0">
                <a:solidFill>
                  <a:srgbClr val="002060"/>
                </a:solidFill>
              </a:rPr>
              <a:t>По борьбе с опустыниванием и деградацией земель</a:t>
            </a:r>
          </a:p>
          <a:p>
            <a:pPr marL="0" indent="0">
              <a:buNone/>
            </a:pPr>
            <a:endParaRPr lang="be-BY" dirty="0"/>
          </a:p>
        </p:txBody>
      </p:sp>
      <p:grpSp>
        <p:nvGrpSpPr>
          <p:cNvPr id="20" name="Group 4"/>
          <p:cNvGrpSpPr>
            <a:grpSpLocks noGrp="1" noChangeAspect="1"/>
          </p:cNvGrpSpPr>
          <p:nvPr/>
        </p:nvGrpSpPr>
        <p:grpSpPr bwMode="auto">
          <a:xfrm>
            <a:off x="6096000" y="1492625"/>
            <a:ext cx="6323740" cy="4399710"/>
            <a:chOff x="1057" y="309"/>
            <a:chExt cx="3777" cy="3246"/>
          </a:xfrm>
        </p:grpSpPr>
        <p:sp>
          <p:nvSpPr>
            <p:cNvPr id="2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057" y="309"/>
              <a:ext cx="3777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e-BY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_s240646"/>
            <p:cNvSpPr>
              <a:spLocks noChangeArrowheads="1" noTextEdit="1"/>
            </p:cNvSpPr>
            <p:nvPr/>
          </p:nvSpPr>
          <p:spPr bwMode="auto">
            <a:xfrm>
              <a:off x="1180" y="1494"/>
              <a:ext cx="2326" cy="1984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e-BY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_s240647"/>
            <p:cNvSpPr>
              <a:spLocks noChangeArrowheads="1" noTextEdit="1"/>
            </p:cNvSpPr>
            <p:nvPr/>
          </p:nvSpPr>
          <p:spPr bwMode="auto">
            <a:xfrm>
              <a:off x="1905" y="846"/>
              <a:ext cx="2017" cy="1905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e-BY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_s240648"/>
            <p:cNvSpPr>
              <a:spLocks noChangeArrowheads="1"/>
            </p:cNvSpPr>
            <p:nvPr/>
          </p:nvSpPr>
          <p:spPr bwMode="auto">
            <a:xfrm>
              <a:off x="2476" y="2104"/>
              <a:ext cx="80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610" tIns="36804" rIns="73610" bIns="36804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be-BY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SOIL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be-BY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PROTECTION</a:t>
              </a:r>
            </a:p>
          </p:txBody>
        </p:sp>
        <p:sp>
          <p:nvSpPr>
            <p:cNvPr id="25" name="_s240649"/>
            <p:cNvSpPr>
              <a:spLocks noChangeArrowheads="1" noTextEdit="1"/>
            </p:cNvSpPr>
            <p:nvPr/>
          </p:nvSpPr>
          <p:spPr bwMode="auto">
            <a:xfrm>
              <a:off x="2290" y="1353"/>
              <a:ext cx="2286" cy="2059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e-BY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_s240650"/>
            <p:cNvSpPr>
              <a:spLocks noChangeArrowheads="1"/>
            </p:cNvSpPr>
            <p:nvPr/>
          </p:nvSpPr>
          <p:spPr bwMode="auto">
            <a:xfrm>
              <a:off x="3601" y="2618"/>
              <a:ext cx="80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610" tIns="36804" rIns="73610" bIns="36804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be-BY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UNCCD</a:t>
              </a:r>
            </a:p>
          </p:txBody>
        </p:sp>
        <p:sp>
          <p:nvSpPr>
            <p:cNvPr id="27" name="_s240651"/>
            <p:cNvSpPr>
              <a:spLocks noChangeArrowheads="1"/>
            </p:cNvSpPr>
            <p:nvPr/>
          </p:nvSpPr>
          <p:spPr bwMode="auto">
            <a:xfrm>
              <a:off x="1501" y="2647"/>
              <a:ext cx="80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610" tIns="36804" rIns="73610" bIns="36804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be-BY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CBD</a:t>
              </a:r>
            </a:p>
          </p:txBody>
        </p:sp>
        <p:pic>
          <p:nvPicPr>
            <p:cNvPr id="28" name="Picture 12" descr="unfccct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" y="999"/>
              <a:ext cx="707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780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5F441-8909-4111-A4BD-5E1DA590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228600"/>
            <a:ext cx="10407332" cy="1115568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Дуалистическое содержание понятия </a:t>
            </a:r>
            <a:br>
              <a:rPr lang="ru-RU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«земля/почва»</a:t>
            </a:r>
            <a:br>
              <a:rPr lang="ru-RU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A6F0E361-D316-40E9-A8A2-6BEB14721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861791"/>
              </p:ext>
            </p:extLst>
          </p:nvPr>
        </p:nvGraphicFramePr>
        <p:xfrm>
          <a:off x="530352" y="1600200"/>
          <a:ext cx="11221911" cy="445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5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Ресурсный</a:t>
                      </a:r>
                    </a:p>
                  </a:txBody>
                  <a:tcPr marL="91434" marR="91434" marT="45710" marB="4571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главное и незаменимое средство производства,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предмет приложения труда,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пространственный базис размещения систем   природопользования и расселения,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 недвижимости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81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Природное образование</a:t>
                      </a:r>
                    </a:p>
                  </a:txBody>
                  <a:tcPr marL="91434" marR="91434" marT="45710" marB="4571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естественно-исторический компонент окружающей среды, обладающий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плодородием и выполняющий экологические функции в биосфере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 природного и историко-культурного наследия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14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34160" y="318714"/>
            <a:ext cx="10945906" cy="1143000"/>
          </a:xfrm>
          <a:extLst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be-BY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отсутствия раздельного правового регулирования понятий «земля» и «почва»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33413" y="1461714"/>
            <a:ext cx="10947400" cy="4804149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Отсутствие разделения на правовом уровне понятий «земля» и «почва» привело к тому, что в отраслях, не связанных с использованием плодородия почв, ценность земельного участка не связывается с ценностью почвы ни как природного объекта, ни как средства производства, а рассматривается лишь только как территориальный его базис. В отраслях же, ориентированных на использование почвенного плодородия, качество почвы оценивается преимущественно со стороны ее плодородия при фактически полном игнорировании природно-экологических функций почвы.</a:t>
            </a:r>
          </a:p>
        </p:txBody>
      </p:sp>
    </p:spTree>
    <p:extLst>
      <p:ext uri="{BB962C8B-B14F-4D97-AF65-F5344CB8AC3E}">
        <p14:creationId xmlns:p14="http://schemas.microsoft.com/office/powerpoint/2010/main" val="171316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55064" y="0"/>
            <a:ext cx="10206117" cy="67165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Земля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(земли) --  земная поверхность, включая почвы, рассматриваемая как компонент природной среды, средство производства в сельском и лесном хозяйстве, пространственная материальная основа хозяйственной и иной деятельности человека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(Кодекс о Земле Республики Беларусь, Термины и определения, 1.27)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b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часть земной поверхности, имеющей установленные границы и целевое назначение, рассматриваемый в неразрывной связи с находящимися на нем капитальными строениями (зданиями и сооружениями)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(Кодекс о Земле Республики Беларусь,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Термины и определения, 1.21</a:t>
            </a:r>
            <a: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4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8C172-B4FC-4128-8FD9-A143965B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274320"/>
            <a:ext cx="10799064" cy="1417320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Иллюстративное отражение земельного участка согласно современного законодательства (а) и реального его состояния (б)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а)                                                             б) </a:t>
            </a:r>
            <a:b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ID4096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www.gki.gov.by/images/storage/news/000607_186215_slider.jpg">
            <a:extLst>
              <a:ext uri="{FF2B5EF4-FFF2-40B4-BE49-F238E27FC236}">
                <a16:creationId xmlns:a16="http://schemas.microsoft.com/office/drawing/2014/main" id="{A435F0A1-1D4C-4022-8E8B-1DF17D7D35D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" y="1719072"/>
            <a:ext cx="5824729" cy="499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3" descr="вставка 4.jpg">
            <a:extLst>
              <a:ext uri="{FF2B5EF4-FFF2-40B4-BE49-F238E27FC236}">
                <a16:creationId xmlns:a16="http://schemas.microsoft.com/office/drawing/2014/main" id="{6C9A6FE7-EB44-46BF-B7B6-89920D892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033" y="1691640"/>
            <a:ext cx="5663065" cy="50200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36611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803</TotalTime>
  <Words>634</Words>
  <Application>Microsoft Office PowerPoint</Application>
  <PresentationFormat>Широкоэкранный</PresentationFormat>
  <Paragraphs>77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Acrobat Document</vt:lpstr>
      <vt:lpstr>СОВЕРШЕНСТВОВАНИЕ ПРАВОВОГО  ПОЛОЖЕНИЯ ПОЧВЫ  В ЗАКОНОДАТЕЛЬСТВЕ  РЕСПУБЛИКИ БЕЛАРУСЬ                                                                       БГУ,                                                                      НИЛ экологии ландшафтов,                                                         пр. Независимости, 4,                                   г. Минск                                           тел. 209 54 89                                                                  e-mail: yatsukhno@bsu.by</vt:lpstr>
      <vt:lpstr>Презентация PowerPoint</vt:lpstr>
      <vt:lpstr>EU Soil STRATEGY</vt:lpstr>
      <vt:lpstr>    US Senate Resolution 2008               Модельный закон об охране почв </vt:lpstr>
      <vt:lpstr>Синергетическая роль охраны почв в осуществлении задач Конвенций ООН</vt:lpstr>
      <vt:lpstr>Дуалистическое содержание понятия  «земля/почва» </vt:lpstr>
      <vt:lpstr>Последствия отсутствия раздельного правового регулирования понятий «земля» и «почва»</vt:lpstr>
      <vt:lpstr>Презентация PowerPoint</vt:lpstr>
      <vt:lpstr>Иллюстративное отражение земельного участка согласно современного законодательства (а) и реального его состояния (б)                   а)                                                             б)   </vt:lpstr>
      <vt:lpstr>Презентация PowerPoint</vt:lpstr>
      <vt:lpstr>Земля и почва –  тесное единство в разнообразии!</vt:lpstr>
      <vt:lpstr>Кодекс о земле Республики Беларусь</vt:lpstr>
      <vt:lpstr>Необходимость учета почв при кадастровой  оценке земель </vt:lpstr>
      <vt:lpstr>Презентация PowerPoint</vt:lpstr>
      <vt:lpstr>Предлагаемый перечень статей Экологического кодекса Республики    Беларусь, регулирующий использование и охрану земель и почв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месте и роли почв в осуществлении Республикой Беларусь международных природоохранных конвенций</dc:title>
  <dc:creator>Alena Davydik</dc:creator>
  <cp:lastModifiedBy>BSU Ecoland</cp:lastModifiedBy>
  <cp:revision>69</cp:revision>
  <dcterms:created xsi:type="dcterms:W3CDTF">2022-07-19T08:20:50Z</dcterms:created>
  <dcterms:modified xsi:type="dcterms:W3CDTF">2024-06-21T11:13:19Z</dcterms:modified>
</cp:coreProperties>
</file>